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Baloo" charset="1" panose="030809020403020202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notesSlides/notesSlide2.xml" Type="http://schemas.openxmlformats.org/officeDocument/2006/relationships/notesSlide"/><Relationship Id="rId42" Target="notesSlides/notesSlide3.xml" Type="http://schemas.openxmlformats.org/officeDocument/2006/relationships/notesSlide"/><Relationship Id="rId43" Target="notesSlides/notesSlide4.xml" Type="http://schemas.openxmlformats.org/officeDocument/2006/relationships/notesSlide"/><Relationship Id="rId44" Target="notesSlides/notesSlide5.xml" Type="http://schemas.openxmlformats.org/officeDocument/2006/relationships/notesSlide"/><Relationship Id="rId45" Target="notesSlides/notesSlide6.xml" Type="http://schemas.openxmlformats.org/officeDocument/2006/relationships/notesSlide"/><Relationship Id="rId46" Target="notesSlides/notesSlide7.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Tại sao lại là "Cá lớn nuốt cá bé"?</a:t>
            </a:r>
          </a:p>
          <a:p>
            <a:r>
              <a:rPr lang="en-US"/>
              <a:t>- Đề tài thân thiện, vừa sức, thú vị và chưa có nhiều nguồn tham khảo.</a:t>
            </a:r>
          </a:p>
          <a:p>
            <a:r>
              <a:rPr lang="en-US"/>
              <a:t>- Tiêu biểu có thể kể đến như "Feeding Frenzy" 1 và 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"Người ta biết đến python không chỉ là một ngôn ngữ bậc cao, mà còn là một ngôn ngữ phù hợp để lập trình game"</a:t>
            </a:r>
          </a:p>
          <a:p>
            <a:r>
              <a:rPr lang="en-US"/>
              <a:t>- Các game lập trình bằng Python không phải chỉ để chơi, mà còn có thể thương mại hóa, tiêu biểu có thể kể đến như:</a:t>
            </a:r>
          </a:p>
          <a:p>
            <a:r>
              <a:rPr lang="en-US"/>
              <a:t>+ Civilization IV</a:t>
            </a:r>
          </a:p>
          <a:p>
            <a:r>
              <a:rPr lang="en-US"/>
              <a:t>+ The Sims 4</a:t>
            </a:r>
          </a:p>
          <a:p>
            <a:r>
              <a:rPr lang="en-US"/>
              <a:t>+ World of Tanks</a:t>
            </a:r>
          </a:p>
          <a:p>
            <a:r>
              <a:rPr lang="en-US"/>
              <a:t>+ Doki Doki Literature Club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Pygame sẽ là thư viện quan trọng nhất trong quá trình thiết kế tựa game này.</a:t>
            </a:r>
          </a:p>
          <a:p>
            <a:r>
              <a:rPr lang="en-US"/>
              <a:t>Mediapipe sẽ đóng vai trò là thư viện dùng để cung cấp phương thức di chuyển bằng cử động tay ghi nhận qua camera của người chơi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Trò chơi sẽ gồm 3 đối tượng chính là cá xanh, đỏ, tím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Và các đối tượng khác bao gồm kim cương, cá boss và bom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và 19 phân loài kẻ địch trải đều khắp mọi cấp độ</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offset là góc ban đầu, xác định vị trí bắt đầu dao động của cá</a:t>
            </a:r>
          </a:p>
          <a:p>
            <a:r>
              <a:rPr lang="en-US"/>
              <a:t>- amplitude là biên độ dao động của cá</a:t>
            </a:r>
          </a:p>
          <a:p>
            <a:r>
              <a:rPr lang="en-US"/>
              <a:t>- Nếu giá trị offset không random, cá sẽ bắt đầu dao động tại cùng 1 vị trí và quá trình giao động cũng sẽ tương tự nhau</a:t>
            </a:r>
          </a:p>
          <a:p>
            <a:r>
              <a:rPr lang="en-US"/>
              <a:t>- Nếu giá trị amplitude không random, cá sẽ dao động cùng 1 biên độ lên xuống như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4.gif"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59.png" Type="http://schemas.openxmlformats.org/officeDocument/2006/relationships/image"/><Relationship Id="rId17" Target="../media/image60.png" Type="http://schemas.openxmlformats.org/officeDocument/2006/relationships/image"/><Relationship Id="rId18" Target="../media/image61.png" Type="http://schemas.openxmlformats.org/officeDocument/2006/relationships/image"/><Relationship Id="rId19" Target="../media/image62.png" Type="http://schemas.openxmlformats.org/officeDocument/2006/relationships/image"/><Relationship Id="rId2" Target="../notesSlides/notesSlide6.xml" Type="http://schemas.openxmlformats.org/officeDocument/2006/relationships/notesSlide"/><Relationship Id="rId20" Target="../media/image63.png" Type="http://schemas.openxmlformats.org/officeDocument/2006/relationships/image"/><Relationship Id="rId21" Target="../media/image64.png" Type="http://schemas.openxmlformats.org/officeDocument/2006/relationships/image"/><Relationship Id="rId3" Target="../media/image1.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jpeg" Type="http://schemas.openxmlformats.org/officeDocument/2006/relationships/image"/><Relationship Id="rId4" Target="../media/VAGmxiRG5gA.mp4" Type="http://schemas.openxmlformats.org/officeDocument/2006/relationships/video"/><Relationship Id="rId5" Target="../media/VAGmxiRG5gA.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jpeg" Type="http://schemas.openxmlformats.org/officeDocument/2006/relationships/image"/><Relationship Id="rId4" Target="../media/VAGm3pdFdY0.mp4" Type="http://schemas.openxmlformats.org/officeDocument/2006/relationships/video"/><Relationship Id="rId5" Target="../media/VAGm3pdFdY0.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jpeg" Type="http://schemas.openxmlformats.org/officeDocument/2006/relationships/image"/><Relationship Id="rId4" Target="../media/VAGmxutdshs.mp4" Type="http://schemas.openxmlformats.org/officeDocument/2006/relationships/video"/><Relationship Id="rId5" Target="../media/VAGmxutdshs.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jpeg" Type="http://schemas.openxmlformats.org/officeDocument/2006/relationships/image"/><Relationship Id="rId4" Target="../media/VAGm3hsr37E.mp4" Type="http://schemas.openxmlformats.org/officeDocument/2006/relationships/video"/><Relationship Id="rId5" Target="../media/VAGm3hsr37E.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jpeg" Type="http://schemas.openxmlformats.org/officeDocument/2006/relationships/image"/><Relationship Id="rId4" Target="../media/VAGm3m5iEiU.mp4" Type="http://schemas.openxmlformats.org/officeDocument/2006/relationships/video"/><Relationship Id="rId5" Target="../media/VAGm3m5iEiU.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70.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false" flipV="false" rot="0">
            <a:off x="-1312555" y="4260132"/>
            <a:ext cx="4507438" cy="4998168"/>
          </a:xfrm>
          <a:custGeom>
            <a:avLst/>
            <a:gdLst/>
            <a:ahLst/>
            <a:cxnLst/>
            <a:rect r="r" b="b" t="t" l="l"/>
            <a:pathLst>
              <a:path h="4998168" w="4507438">
                <a:moveTo>
                  <a:pt x="0" y="0"/>
                </a:moveTo>
                <a:lnTo>
                  <a:pt x="4507439" y="0"/>
                </a:lnTo>
                <a:lnTo>
                  <a:pt x="4507439" y="4998168"/>
                </a:lnTo>
                <a:lnTo>
                  <a:pt x="0" y="4998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141577" y="4260132"/>
            <a:ext cx="4507438" cy="4998168"/>
          </a:xfrm>
          <a:custGeom>
            <a:avLst/>
            <a:gdLst/>
            <a:ahLst/>
            <a:cxnLst/>
            <a:rect r="r" b="b" t="t" l="l"/>
            <a:pathLst>
              <a:path h="4998168" w="4507438">
                <a:moveTo>
                  <a:pt x="4507438" y="0"/>
                </a:moveTo>
                <a:lnTo>
                  <a:pt x="0" y="0"/>
                </a:lnTo>
                <a:lnTo>
                  <a:pt x="0" y="4998168"/>
                </a:lnTo>
                <a:lnTo>
                  <a:pt x="4507438" y="4998168"/>
                </a:lnTo>
                <a:lnTo>
                  <a:pt x="45074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3989096" y="5143500"/>
            <a:ext cx="7851746" cy="6010154"/>
          </a:xfrm>
          <a:custGeom>
            <a:avLst/>
            <a:gdLst/>
            <a:ahLst/>
            <a:cxnLst/>
            <a:rect r="r" b="b" t="t" l="l"/>
            <a:pathLst>
              <a:path h="6010154" w="7851746">
                <a:moveTo>
                  <a:pt x="0" y="0"/>
                </a:moveTo>
                <a:lnTo>
                  <a:pt x="7851745" y="0"/>
                </a:lnTo>
                <a:lnTo>
                  <a:pt x="7851745" y="6010154"/>
                </a:lnTo>
                <a:lnTo>
                  <a:pt x="0" y="60101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676950" y="4951437"/>
            <a:ext cx="7804680" cy="5335563"/>
          </a:xfrm>
          <a:custGeom>
            <a:avLst/>
            <a:gdLst/>
            <a:ahLst/>
            <a:cxnLst/>
            <a:rect r="r" b="b" t="t" l="l"/>
            <a:pathLst>
              <a:path h="5335563" w="7804680">
                <a:moveTo>
                  <a:pt x="0" y="0"/>
                </a:moveTo>
                <a:lnTo>
                  <a:pt x="7804679" y="0"/>
                </a:lnTo>
                <a:lnTo>
                  <a:pt x="7804679" y="5335563"/>
                </a:lnTo>
                <a:lnTo>
                  <a:pt x="0" y="53355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01863" y="636901"/>
            <a:ext cx="2142546" cy="4021843"/>
          </a:xfrm>
          <a:custGeom>
            <a:avLst/>
            <a:gdLst/>
            <a:ahLst/>
            <a:cxnLst/>
            <a:rect r="r" b="b" t="t" l="l"/>
            <a:pathLst>
              <a:path h="4021843" w="2142546">
                <a:moveTo>
                  <a:pt x="0" y="0"/>
                </a:moveTo>
                <a:lnTo>
                  <a:pt x="2142546" y="0"/>
                </a:lnTo>
                <a:lnTo>
                  <a:pt x="2142546" y="4021844"/>
                </a:lnTo>
                <a:lnTo>
                  <a:pt x="0" y="40218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211655" y="937395"/>
            <a:ext cx="2735270" cy="2247894"/>
          </a:xfrm>
          <a:custGeom>
            <a:avLst/>
            <a:gdLst/>
            <a:ahLst/>
            <a:cxnLst/>
            <a:rect r="r" b="b" t="t" l="l"/>
            <a:pathLst>
              <a:path h="2247894" w="2735270">
                <a:moveTo>
                  <a:pt x="0" y="0"/>
                </a:moveTo>
                <a:lnTo>
                  <a:pt x="2735269" y="0"/>
                </a:lnTo>
                <a:lnTo>
                  <a:pt x="2735269" y="2247895"/>
                </a:lnTo>
                <a:lnTo>
                  <a:pt x="0" y="22478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757046" y="8277389"/>
            <a:ext cx="1387154" cy="1336712"/>
          </a:xfrm>
          <a:custGeom>
            <a:avLst/>
            <a:gdLst/>
            <a:ahLst/>
            <a:cxnLst/>
            <a:rect r="r" b="b" t="t" l="l"/>
            <a:pathLst>
              <a:path h="1336712" w="1387154">
                <a:moveTo>
                  <a:pt x="0" y="0"/>
                </a:moveTo>
                <a:lnTo>
                  <a:pt x="1387154" y="0"/>
                </a:lnTo>
                <a:lnTo>
                  <a:pt x="1387154" y="1336712"/>
                </a:lnTo>
                <a:lnTo>
                  <a:pt x="0" y="13367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2555236" y="2947165"/>
            <a:ext cx="13108437" cy="2066925"/>
          </a:xfrm>
          <a:prstGeom prst="rect">
            <a:avLst/>
          </a:prstGeom>
        </p:spPr>
        <p:txBody>
          <a:bodyPr anchor="t" rtlCol="false" tIns="0" lIns="0" bIns="0" rIns="0">
            <a:spAutoFit/>
          </a:bodyPr>
          <a:lstStyle/>
          <a:p>
            <a:pPr algn="ctr">
              <a:lnSpc>
                <a:spcPts val="16800"/>
              </a:lnSpc>
            </a:pPr>
            <a:r>
              <a:rPr lang="en-US" sz="12000">
                <a:solidFill>
                  <a:srgbClr val="FFFFFF"/>
                </a:solidFill>
                <a:latin typeface="Baloo"/>
                <a:ea typeface="Baloo"/>
                <a:cs typeface="Baloo"/>
                <a:sym typeface="Baloo"/>
              </a:rPr>
              <a:t>Cá lớn nuốt cá bé</a:t>
            </a:r>
          </a:p>
        </p:txBody>
      </p:sp>
      <p:sp>
        <p:nvSpPr>
          <p:cNvPr name="TextBox 14" id="14"/>
          <p:cNvSpPr txBox="true"/>
          <p:nvPr/>
        </p:nvSpPr>
        <p:spPr>
          <a:xfrm rot="0">
            <a:off x="4385922" y="4534920"/>
            <a:ext cx="10373167" cy="1038225"/>
          </a:xfrm>
          <a:prstGeom prst="rect">
            <a:avLst/>
          </a:prstGeom>
        </p:spPr>
        <p:txBody>
          <a:bodyPr anchor="t" rtlCol="false" tIns="0" lIns="0" bIns="0" rIns="0">
            <a:spAutoFit/>
          </a:bodyPr>
          <a:lstStyle/>
          <a:p>
            <a:pPr algn="ctr">
              <a:lnSpc>
                <a:spcPts val="8400"/>
              </a:lnSpc>
            </a:pPr>
            <a:r>
              <a:rPr lang="en-US" sz="6000" spc="300">
                <a:solidFill>
                  <a:srgbClr val="FFFFFF"/>
                </a:solidFill>
                <a:latin typeface="Baloo"/>
                <a:ea typeface="Baloo"/>
                <a:cs typeface="Baloo"/>
                <a:sym typeface="Baloo"/>
              </a:rPr>
              <a:t>Bước chân vào đại dương</a:t>
            </a:r>
          </a:p>
        </p:txBody>
      </p:sp>
      <p:sp>
        <p:nvSpPr>
          <p:cNvPr name="TextBox 15" id="15"/>
          <p:cNvSpPr txBox="true"/>
          <p:nvPr/>
        </p:nvSpPr>
        <p:spPr>
          <a:xfrm rot="0">
            <a:off x="3567757" y="870720"/>
            <a:ext cx="12009497" cy="1445895"/>
          </a:xfrm>
          <a:prstGeom prst="rect">
            <a:avLst/>
          </a:prstGeom>
        </p:spPr>
        <p:txBody>
          <a:bodyPr anchor="t" rtlCol="false" tIns="0" lIns="0" bIns="0" rIns="0">
            <a:spAutoFit/>
          </a:bodyPr>
          <a:lstStyle/>
          <a:p>
            <a:pPr algn="ctr">
              <a:lnSpc>
                <a:spcPts val="5880"/>
              </a:lnSpc>
            </a:pPr>
            <a:r>
              <a:rPr lang="en-US" sz="4200" spc="210">
                <a:solidFill>
                  <a:srgbClr val="FFFFFF"/>
                </a:solidFill>
                <a:latin typeface="Baloo"/>
                <a:ea typeface="Baloo"/>
                <a:cs typeface="Baloo"/>
                <a:sym typeface="Baloo"/>
              </a:rPr>
              <a:t>Báo cáo đồ án lập trình python</a:t>
            </a:r>
          </a:p>
          <a:p>
            <a:pPr algn="ctr">
              <a:lnSpc>
                <a:spcPts val="5880"/>
              </a:lnSpc>
            </a:pPr>
            <a:r>
              <a:rPr lang="en-US" sz="4200" spc="210">
                <a:solidFill>
                  <a:srgbClr val="FFFFFF"/>
                </a:solidFill>
                <a:latin typeface="Baloo"/>
                <a:ea typeface="Baloo"/>
                <a:cs typeface="Baloo"/>
                <a:sym typeface="Baloo"/>
              </a:rPr>
              <a:t>Giảng viên hướng dẫn: Thạc sĩ Lê Tấn Long</a:t>
            </a:r>
          </a:p>
        </p:txBody>
      </p:sp>
      <p:sp>
        <p:nvSpPr>
          <p:cNvPr name="Freeform 16" id="16"/>
          <p:cNvSpPr/>
          <p:nvPr/>
        </p:nvSpPr>
        <p:spPr>
          <a:xfrm flipH="false" flipV="false" rot="0">
            <a:off x="5479148" y="5715585"/>
            <a:ext cx="8186715" cy="3807268"/>
          </a:xfrm>
          <a:custGeom>
            <a:avLst/>
            <a:gdLst/>
            <a:ahLst/>
            <a:cxnLst/>
            <a:rect r="r" b="b" t="t" l="l"/>
            <a:pathLst>
              <a:path h="3807268" w="8186715">
                <a:moveTo>
                  <a:pt x="0" y="0"/>
                </a:moveTo>
                <a:lnTo>
                  <a:pt x="8186715" y="0"/>
                </a:lnTo>
                <a:lnTo>
                  <a:pt x="8186715" y="3807268"/>
                </a:lnTo>
                <a:lnTo>
                  <a:pt x="0" y="3807268"/>
                </a:lnTo>
                <a:lnTo>
                  <a:pt x="0" y="0"/>
                </a:lnTo>
                <a:close/>
              </a:path>
            </a:pathLst>
          </a:custGeom>
          <a:blipFill>
            <a:blip r:embed="rId17">
              <a:extLst>
                <a:ext uri="{96DAC541-7B7A-43D3-8B79-37D633B846F1}">
                  <asvg:svgBlip xmlns:asvg="http://schemas.microsoft.com/office/drawing/2016/SVG/main" r:embed="rId18"/>
                </a:ext>
              </a:extLst>
            </a:blip>
            <a:stretch>
              <a:fillRect l="-71653" t="0" r="-54700" b="0"/>
            </a:stretch>
          </a:blipFill>
        </p:spPr>
      </p:sp>
      <p:sp>
        <p:nvSpPr>
          <p:cNvPr name="TextBox 17" id="17"/>
          <p:cNvSpPr txBox="true"/>
          <p:nvPr/>
        </p:nvSpPr>
        <p:spPr>
          <a:xfrm rot="0">
            <a:off x="5579129" y="5740158"/>
            <a:ext cx="7986753" cy="3724275"/>
          </a:xfrm>
          <a:prstGeom prst="rect">
            <a:avLst/>
          </a:prstGeom>
        </p:spPr>
        <p:txBody>
          <a:bodyPr anchor="t" rtlCol="false" tIns="0" lIns="0" bIns="0" rIns="0">
            <a:spAutoFit/>
          </a:bodyPr>
          <a:lstStyle/>
          <a:p>
            <a:pPr algn="ctr">
              <a:lnSpc>
                <a:spcPts val="4200"/>
              </a:lnSpc>
            </a:pPr>
            <a:r>
              <a:rPr lang="en-US" sz="3000" spc="300">
                <a:solidFill>
                  <a:srgbClr val="FFFFFF"/>
                </a:solidFill>
                <a:latin typeface="Baloo"/>
                <a:ea typeface="Baloo"/>
                <a:cs typeface="Baloo"/>
                <a:sym typeface="Baloo"/>
              </a:rPr>
              <a:t>NHÓM LỚP HỌC: NHÓM 15</a:t>
            </a:r>
          </a:p>
          <a:p>
            <a:pPr algn="ctr">
              <a:lnSpc>
                <a:spcPts val="4200"/>
              </a:lnSpc>
            </a:pPr>
            <a:r>
              <a:rPr lang="en-US" sz="3000" spc="300">
                <a:solidFill>
                  <a:srgbClr val="FFFFFF"/>
                </a:solidFill>
                <a:latin typeface="Baloo"/>
                <a:ea typeface="Baloo"/>
                <a:cs typeface="Baloo"/>
                <a:sym typeface="Baloo"/>
              </a:rPr>
              <a:t>Sinh viên thực hiện: </a:t>
            </a:r>
          </a:p>
          <a:p>
            <a:pPr algn="ctr">
              <a:lnSpc>
                <a:spcPts val="4200"/>
              </a:lnSpc>
            </a:pPr>
            <a:r>
              <a:rPr lang="en-US" sz="3000" spc="300">
                <a:solidFill>
                  <a:srgbClr val="FFFFFF"/>
                </a:solidFill>
                <a:latin typeface="Baloo"/>
                <a:ea typeface="Baloo"/>
                <a:cs typeface="Baloo"/>
                <a:sym typeface="Baloo"/>
              </a:rPr>
              <a:t>Ph</a:t>
            </a:r>
            <a:r>
              <a:rPr lang="en-US" sz="3000" spc="300">
                <a:solidFill>
                  <a:srgbClr val="FFFFFF"/>
                </a:solidFill>
                <a:latin typeface="Baloo"/>
                <a:ea typeface="Baloo"/>
                <a:cs typeface="Baloo"/>
                <a:sym typeface="Baloo"/>
              </a:rPr>
              <a:t>AN HOÀNG VŨ - 3123410436</a:t>
            </a:r>
          </a:p>
          <a:p>
            <a:pPr algn="ctr">
              <a:lnSpc>
                <a:spcPts val="4200"/>
              </a:lnSpc>
            </a:pPr>
            <a:r>
              <a:rPr lang="en-US" sz="3000" spc="300">
                <a:solidFill>
                  <a:srgbClr val="FFFFFF"/>
                </a:solidFill>
                <a:latin typeface="Baloo"/>
                <a:ea typeface="Baloo"/>
                <a:cs typeface="Baloo"/>
                <a:sym typeface="Baloo"/>
              </a:rPr>
              <a:t>NGUYỄN TIẾN TRUNG - 3123410396</a:t>
            </a:r>
          </a:p>
          <a:p>
            <a:pPr algn="ctr">
              <a:lnSpc>
                <a:spcPts val="4200"/>
              </a:lnSpc>
            </a:pPr>
            <a:r>
              <a:rPr lang="en-US" sz="3000" spc="300">
                <a:solidFill>
                  <a:srgbClr val="FFFFFF"/>
                </a:solidFill>
                <a:latin typeface="Baloo"/>
                <a:ea typeface="Baloo"/>
                <a:cs typeface="Baloo"/>
                <a:sym typeface="Baloo"/>
              </a:rPr>
              <a:t>NGUYỄN MINH THUẬN - 3123410365</a:t>
            </a:r>
          </a:p>
          <a:p>
            <a:pPr algn="ctr">
              <a:lnSpc>
                <a:spcPts val="4200"/>
              </a:lnSpc>
            </a:pPr>
            <a:r>
              <a:rPr lang="en-US" sz="3000" spc="300">
                <a:solidFill>
                  <a:srgbClr val="FFFFFF"/>
                </a:solidFill>
                <a:latin typeface="Baloo"/>
                <a:ea typeface="Baloo"/>
                <a:cs typeface="Baloo"/>
                <a:sym typeface="Baloo"/>
              </a:rPr>
              <a:t>NGUYỄN PHƯỚC HÒA LÂM - 3123410193</a:t>
            </a:r>
          </a:p>
          <a:p>
            <a:pPr algn="ctr">
              <a:lnSpc>
                <a:spcPts val="42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grpSp>
        <p:nvGrpSpPr>
          <p:cNvPr name="Group 3" id="3"/>
          <p:cNvGrpSpPr/>
          <p:nvPr/>
        </p:nvGrpSpPr>
        <p:grpSpPr>
          <a:xfrm rot="0">
            <a:off x="2450040" y="-1535199"/>
            <a:ext cx="13387920" cy="13357399"/>
            <a:chOff x="0" y="0"/>
            <a:chExt cx="17850560" cy="17809865"/>
          </a:xfrm>
        </p:grpSpPr>
        <p:sp>
          <p:nvSpPr>
            <p:cNvPr name="Freeform 4" id="4"/>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4"/>
              <a:stretch>
                <a:fillRect l="-81649" t="-42701" r="0" b="0"/>
              </a:stretch>
            </a:blipFill>
          </p:spPr>
        </p:sp>
        <p:sp>
          <p:nvSpPr>
            <p:cNvPr name="Freeform 5" id="5"/>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5"/>
              <a:stretch>
                <a:fillRect l="0" t="0" r="0" b="0"/>
              </a:stretch>
            </a:blipFill>
          </p:spPr>
        </p:sp>
      </p:grpSp>
      <p:sp>
        <p:nvSpPr>
          <p:cNvPr name="Freeform 6" id="6"/>
          <p:cNvSpPr/>
          <p:nvPr/>
        </p:nvSpPr>
        <p:spPr>
          <a:xfrm flipH="false" flipV="false" rot="0">
            <a:off x="15261970" y="4110128"/>
            <a:ext cx="4995399" cy="8229600"/>
          </a:xfrm>
          <a:custGeom>
            <a:avLst/>
            <a:gdLst/>
            <a:ahLst/>
            <a:cxnLst/>
            <a:rect r="r" b="b" t="t" l="l"/>
            <a:pathLst>
              <a:path h="8229600" w="4995399">
                <a:moveTo>
                  <a:pt x="0" y="0"/>
                </a:moveTo>
                <a:lnTo>
                  <a:pt x="4995399" y="0"/>
                </a:lnTo>
                <a:lnTo>
                  <a:pt x="4995399" y="8229600"/>
                </a:lnTo>
                <a:lnTo>
                  <a:pt x="0" y="8229600"/>
                </a:lnTo>
                <a:lnTo>
                  <a:pt x="0" y="0"/>
                </a:lnTo>
                <a:close/>
              </a:path>
            </a:pathLst>
          </a:custGeom>
          <a:blipFill>
            <a:blip r:embed="rId6"/>
            <a:stretch>
              <a:fillRect l="0" t="0" r="0" b="0"/>
            </a:stretch>
          </a:blipFill>
        </p:spPr>
      </p:sp>
      <p:sp>
        <p:nvSpPr>
          <p:cNvPr name="Freeform 7" id="7"/>
          <p:cNvSpPr/>
          <p:nvPr/>
        </p:nvSpPr>
        <p:spPr>
          <a:xfrm flipH="true" flipV="false" rot="0">
            <a:off x="-1971433" y="4609605"/>
            <a:ext cx="4995399" cy="8229600"/>
          </a:xfrm>
          <a:custGeom>
            <a:avLst/>
            <a:gdLst/>
            <a:ahLst/>
            <a:cxnLst/>
            <a:rect r="r" b="b" t="t" l="l"/>
            <a:pathLst>
              <a:path h="8229600" w="4995399">
                <a:moveTo>
                  <a:pt x="4995400" y="0"/>
                </a:moveTo>
                <a:lnTo>
                  <a:pt x="0" y="0"/>
                </a:lnTo>
                <a:lnTo>
                  <a:pt x="0" y="8229600"/>
                </a:lnTo>
                <a:lnTo>
                  <a:pt x="4995400" y="8229600"/>
                </a:lnTo>
                <a:lnTo>
                  <a:pt x="4995400" y="0"/>
                </a:lnTo>
                <a:close/>
              </a:path>
            </a:pathLst>
          </a:custGeom>
          <a:blipFill>
            <a:blip r:embed="rId6"/>
            <a:stretch>
              <a:fillRect l="0" t="0" r="0" b="0"/>
            </a:stretch>
          </a:blipFill>
        </p:spPr>
      </p:sp>
      <p:sp>
        <p:nvSpPr>
          <p:cNvPr name="Freeform 8" id="8"/>
          <p:cNvSpPr/>
          <p:nvPr/>
        </p:nvSpPr>
        <p:spPr>
          <a:xfrm flipH="true" flipV="false" rot="-1618263">
            <a:off x="-1369460" y="1046461"/>
            <a:ext cx="5571650" cy="3990694"/>
          </a:xfrm>
          <a:custGeom>
            <a:avLst/>
            <a:gdLst/>
            <a:ahLst/>
            <a:cxnLst/>
            <a:rect r="r" b="b" t="t" l="l"/>
            <a:pathLst>
              <a:path h="3990694" w="5571650">
                <a:moveTo>
                  <a:pt x="5571649" y="0"/>
                </a:moveTo>
                <a:lnTo>
                  <a:pt x="0" y="0"/>
                </a:lnTo>
                <a:lnTo>
                  <a:pt x="0" y="3990695"/>
                </a:lnTo>
                <a:lnTo>
                  <a:pt x="5571649" y="3990695"/>
                </a:lnTo>
                <a:lnTo>
                  <a:pt x="5571649" y="0"/>
                </a:lnTo>
                <a:close/>
              </a:path>
            </a:pathLst>
          </a:custGeom>
          <a:blipFill>
            <a:blip r:embed="rId7"/>
            <a:stretch>
              <a:fillRect l="0" t="0" r="0" b="0"/>
            </a:stretch>
          </a:blipFill>
        </p:spPr>
      </p:sp>
      <p:sp>
        <p:nvSpPr>
          <p:cNvPr name="Freeform 9" id="9"/>
          <p:cNvSpPr/>
          <p:nvPr/>
        </p:nvSpPr>
        <p:spPr>
          <a:xfrm flipH="true" flipV="false" rot="0">
            <a:off x="15009555" y="2506403"/>
            <a:ext cx="5812819" cy="1945713"/>
          </a:xfrm>
          <a:custGeom>
            <a:avLst/>
            <a:gdLst/>
            <a:ahLst/>
            <a:cxnLst/>
            <a:rect r="r" b="b" t="t" l="l"/>
            <a:pathLst>
              <a:path h="1945713" w="5812819">
                <a:moveTo>
                  <a:pt x="5812819" y="0"/>
                </a:moveTo>
                <a:lnTo>
                  <a:pt x="0" y="0"/>
                </a:lnTo>
                <a:lnTo>
                  <a:pt x="0" y="1945713"/>
                </a:lnTo>
                <a:lnTo>
                  <a:pt x="5812819" y="1945713"/>
                </a:lnTo>
                <a:lnTo>
                  <a:pt x="5812819" y="0"/>
                </a:lnTo>
                <a:close/>
              </a:path>
            </a:pathLst>
          </a:custGeom>
          <a:blipFill>
            <a:blip r:embed="rId8"/>
            <a:stretch>
              <a:fillRect l="0" t="0" r="0" b="0"/>
            </a:stretch>
          </a:blipFill>
        </p:spPr>
      </p:sp>
      <p:sp>
        <p:nvSpPr>
          <p:cNvPr name="Freeform 10" id="10"/>
          <p:cNvSpPr/>
          <p:nvPr/>
        </p:nvSpPr>
        <p:spPr>
          <a:xfrm flipH="false" flipV="false" rot="0">
            <a:off x="2005969" y="7361506"/>
            <a:ext cx="3423849" cy="4015175"/>
          </a:xfrm>
          <a:custGeom>
            <a:avLst/>
            <a:gdLst/>
            <a:ahLst/>
            <a:cxnLst/>
            <a:rect r="r" b="b" t="t" l="l"/>
            <a:pathLst>
              <a:path h="4015175" w="3423849">
                <a:moveTo>
                  <a:pt x="0" y="0"/>
                </a:moveTo>
                <a:lnTo>
                  <a:pt x="3423849" y="0"/>
                </a:lnTo>
                <a:lnTo>
                  <a:pt x="3423849" y="4015175"/>
                </a:lnTo>
                <a:lnTo>
                  <a:pt x="0" y="40151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43377" y="146006"/>
            <a:ext cx="15001247" cy="1038225"/>
          </a:xfrm>
          <a:prstGeom prst="rect">
            <a:avLst/>
          </a:prstGeom>
        </p:spPr>
        <p:txBody>
          <a:bodyPr anchor="t" rtlCol="false" tIns="0" lIns="0" bIns="0" rIns="0">
            <a:spAutoFit/>
          </a:bodyPr>
          <a:lstStyle/>
          <a:p>
            <a:pPr algn="ctr">
              <a:lnSpc>
                <a:spcPts val="8400"/>
              </a:lnSpc>
            </a:pPr>
            <a:r>
              <a:rPr lang="en-US" sz="6000">
                <a:solidFill>
                  <a:srgbClr val="FFFFFF"/>
                </a:solidFill>
                <a:latin typeface="Baloo"/>
                <a:ea typeface="Baloo"/>
                <a:cs typeface="Baloo"/>
                <a:sym typeface="Baloo"/>
              </a:rPr>
              <a:t>Các thư viện sử dụng</a:t>
            </a:r>
          </a:p>
        </p:txBody>
      </p:sp>
      <p:sp>
        <p:nvSpPr>
          <p:cNvPr name="TextBox 12" id="12"/>
          <p:cNvSpPr txBox="true"/>
          <p:nvPr/>
        </p:nvSpPr>
        <p:spPr>
          <a:xfrm rot="0">
            <a:off x="3717894" y="3057062"/>
            <a:ext cx="11221265" cy="5283200"/>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FFFFFF"/>
                </a:solidFill>
                <a:latin typeface="Baloo"/>
                <a:ea typeface="Baloo"/>
                <a:cs typeface="Baloo"/>
                <a:sym typeface="Baloo"/>
              </a:rPr>
              <a:t>Pygame</a:t>
            </a:r>
          </a:p>
          <a:p>
            <a:pPr algn="l" marL="1079501" indent="-539750" lvl="1">
              <a:lnSpc>
                <a:spcPts val="7000"/>
              </a:lnSpc>
              <a:buFont typeface="Arial"/>
              <a:buChar char="•"/>
            </a:pPr>
            <a:r>
              <a:rPr lang="en-US" sz="5000">
                <a:solidFill>
                  <a:srgbClr val="FFFFFF"/>
                </a:solidFill>
                <a:latin typeface="Baloo"/>
                <a:ea typeface="Baloo"/>
                <a:cs typeface="Baloo"/>
                <a:sym typeface="Baloo"/>
              </a:rPr>
              <a:t>Mediapipe</a:t>
            </a:r>
          </a:p>
          <a:p>
            <a:pPr algn="l" marL="1079501" indent="-539750" lvl="1">
              <a:lnSpc>
                <a:spcPts val="7000"/>
              </a:lnSpc>
              <a:buFont typeface="Arial"/>
              <a:buChar char="•"/>
            </a:pPr>
            <a:r>
              <a:rPr lang="en-US" sz="5000">
                <a:solidFill>
                  <a:srgbClr val="FFFFFF"/>
                </a:solidFill>
                <a:latin typeface="Baloo"/>
                <a:ea typeface="Baloo"/>
                <a:cs typeface="Baloo"/>
                <a:sym typeface="Baloo"/>
              </a:rPr>
              <a:t>Numpy</a:t>
            </a:r>
          </a:p>
          <a:p>
            <a:pPr algn="l" marL="1079501" indent="-539750" lvl="1">
              <a:lnSpc>
                <a:spcPts val="7000"/>
              </a:lnSpc>
              <a:buFont typeface="Arial"/>
              <a:buChar char="•"/>
            </a:pPr>
            <a:r>
              <a:rPr lang="en-US" sz="5000">
                <a:solidFill>
                  <a:srgbClr val="FFFFFF"/>
                </a:solidFill>
                <a:latin typeface="Baloo"/>
                <a:ea typeface="Baloo"/>
                <a:cs typeface="Baloo"/>
                <a:sym typeface="Baloo"/>
              </a:rPr>
              <a:t>Math</a:t>
            </a:r>
          </a:p>
          <a:p>
            <a:pPr algn="l" marL="1079501" indent="-539750" lvl="1">
              <a:lnSpc>
                <a:spcPts val="7000"/>
              </a:lnSpc>
              <a:buFont typeface="Arial"/>
              <a:buChar char="•"/>
            </a:pPr>
            <a:r>
              <a:rPr lang="en-US" sz="5000">
                <a:solidFill>
                  <a:srgbClr val="FFFFFF"/>
                </a:solidFill>
                <a:latin typeface="Baloo"/>
                <a:ea typeface="Baloo"/>
                <a:cs typeface="Baloo"/>
                <a:sym typeface="Baloo"/>
              </a:rPr>
              <a:t>Time</a:t>
            </a:r>
          </a:p>
          <a:p>
            <a:pPr algn="l" marL="1079501" indent="-539750" lvl="1">
              <a:lnSpc>
                <a:spcPts val="7000"/>
              </a:lnSpc>
              <a:buFont typeface="Arial"/>
              <a:buChar char="•"/>
            </a:pPr>
            <a:r>
              <a:rPr lang="en-US" sz="5000">
                <a:solidFill>
                  <a:srgbClr val="FFFFFF"/>
                </a:solidFill>
                <a:latin typeface="Baloo"/>
                <a:ea typeface="Baloo"/>
                <a:cs typeface="Baloo"/>
                <a:sym typeface="Baloo"/>
              </a:rPr>
              <a:t>Cv2</a:t>
            </a:r>
          </a:p>
        </p:txBody>
      </p:sp>
      <p:sp>
        <p:nvSpPr>
          <p:cNvPr name="Freeform 13" id="13"/>
          <p:cNvSpPr/>
          <p:nvPr/>
        </p:nvSpPr>
        <p:spPr>
          <a:xfrm flipH="true" flipV="false" rot="0">
            <a:off x="13297631" y="6716818"/>
            <a:ext cx="3423849" cy="4015175"/>
          </a:xfrm>
          <a:custGeom>
            <a:avLst/>
            <a:gdLst/>
            <a:ahLst/>
            <a:cxnLst/>
            <a:rect r="r" b="b" t="t" l="l"/>
            <a:pathLst>
              <a:path h="4015175" w="3423849">
                <a:moveTo>
                  <a:pt x="3423849" y="0"/>
                </a:moveTo>
                <a:lnTo>
                  <a:pt x="0" y="0"/>
                </a:lnTo>
                <a:lnTo>
                  <a:pt x="0" y="4015174"/>
                </a:lnTo>
                <a:lnTo>
                  <a:pt x="3423849" y="4015174"/>
                </a:lnTo>
                <a:lnTo>
                  <a:pt x="342384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0">
            <a:off x="10595815" y="7771081"/>
            <a:ext cx="6663485" cy="3246935"/>
          </a:xfrm>
          <a:custGeom>
            <a:avLst/>
            <a:gdLst/>
            <a:ahLst/>
            <a:cxnLst/>
            <a:rect r="r" b="b" t="t" l="l"/>
            <a:pathLst>
              <a:path h="3246935" w="6663485">
                <a:moveTo>
                  <a:pt x="6663485" y="0"/>
                </a:moveTo>
                <a:lnTo>
                  <a:pt x="0" y="0"/>
                </a:lnTo>
                <a:lnTo>
                  <a:pt x="0" y="3246935"/>
                </a:lnTo>
                <a:lnTo>
                  <a:pt x="6663485" y="3246935"/>
                </a:lnTo>
                <a:lnTo>
                  <a:pt x="666348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1520336" y="1028700"/>
            <a:ext cx="3796132" cy="3658090"/>
          </a:xfrm>
          <a:custGeom>
            <a:avLst/>
            <a:gdLst/>
            <a:ahLst/>
            <a:cxnLst/>
            <a:rect r="r" b="b" t="t" l="l"/>
            <a:pathLst>
              <a:path h="3658090" w="3796132">
                <a:moveTo>
                  <a:pt x="0" y="0"/>
                </a:moveTo>
                <a:lnTo>
                  <a:pt x="3796131" y="0"/>
                </a:lnTo>
                <a:lnTo>
                  <a:pt x="3796131" y="3658090"/>
                </a:lnTo>
                <a:lnTo>
                  <a:pt x="0" y="3658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43459" y="3074525"/>
            <a:ext cx="10373167" cy="30626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Cách thức hoạt động của trò chơi</a:t>
            </a:r>
          </a:p>
        </p:txBody>
      </p:sp>
      <p:sp>
        <p:nvSpPr>
          <p:cNvPr name="Freeform 10" id="10"/>
          <p:cNvSpPr/>
          <p:nvPr/>
        </p:nvSpPr>
        <p:spPr>
          <a:xfrm flipH="true" flipV="false" rot="0">
            <a:off x="13138110" y="3591315"/>
            <a:ext cx="3489802" cy="3362900"/>
          </a:xfrm>
          <a:custGeom>
            <a:avLst/>
            <a:gdLst/>
            <a:ahLst/>
            <a:cxnLst/>
            <a:rect r="r" b="b" t="t" l="l"/>
            <a:pathLst>
              <a:path h="3362900" w="3489802">
                <a:moveTo>
                  <a:pt x="3489802" y="0"/>
                </a:moveTo>
                <a:lnTo>
                  <a:pt x="0" y="0"/>
                </a:lnTo>
                <a:lnTo>
                  <a:pt x="0" y="3362900"/>
                </a:lnTo>
                <a:lnTo>
                  <a:pt x="3489802" y="3362900"/>
                </a:lnTo>
                <a:lnTo>
                  <a:pt x="3489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sp>
        <p:nvSpPr>
          <p:cNvPr name="TextBox 3" id="3"/>
          <p:cNvSpPr txBox="true"/>
          <p:nvPr/>
        </p:nvSpPr>
        <p:spPr>
          <a:xfrm rot="0">
            <a:off x="5660866" y="1209675"/>
            <a:ext cx="6966269" cy="1024890"/>
          </a:xfrm>
          <a:prstGeom prst="rect">
            <a:avLst/>
          </a:prstGeom>
        </p:spPr>
        <p:txBody>
          <a:bodyPr anchor="t" rtlCol="false" tIns="0" lIns="0" bIns="0" rIns="0">
            <a:spAutoFit/>
          </a:bodyPr>
          <a:lstStyle/>
          <a:p>
            <a:pPr algn="ctr">
              <a:lnSpc>
                <a:spcPts val="7920"/>
              </a:lnSpc>
            </a:pPr>
            <a:r>
              <a:rPr lang="en-US" sz="7200">
                <a:solidFill>
                  <a:srgbClr val="FFFFFF"/>
                </a:solidFill>
                <a:latin typeface="Baloo"/>
                <a:ea typeface="Baloo"/>
                <a:cs typeface="Baloo"/>
                <a:sym typeface="Baloo"/>
              </a:rPr>
              <a:t>Đối tượng chính</a:t>
            </a:r>
          </a:p>
        </p:txBody>
      </p:sp>
      <p:grpSp>
        <p:nvGrpSpPr>
          <p:cNvPr name="Group 4" id="4"/>
          <p:cNvGrpSpPr/>
          <p:nvPr/>
        </p:nvGrpSpPr>
        <p:grpSpPr>
          <a:xfrm rot="0">
            <a:off x="6106436" y="3550631"/>
            <a:ext cx="6075128" cy="6061278"/>
            <a:chOff x="0" y="0"/>
            <a:chExt cx="8100170" cy="8081704"/>
          </a:xfrm>
        </p:grpSpPr>
        <p:sp>
          <p:nvSpPr>
            <p:cNvPr name="Freeform 5" id="5"/>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6" id="6"/>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grpSp>
        <p:nvGrpSpPr>
          <p:cNvPr name="Group 7" id="7"/>
          <p:cNvGrpSpPr/>
          <p:nvPr/>
        </p:nvGrpSpPr>
        <p:grpSpPr>
          <a:xfrm rot="0">
            <a:off x="31308" y="2112861"/>
            <a:ext cx="6075128" cy="6061278"/>
            <a:chOff x="0" y="0"/>
            <a:chExt cx="8100170" cy="8081704"/>
          </a:xfrm>
        </p:grpSpPr>
        <p:sp>
          <p:nvSpPr>
            <p:cNvPr name="Freeform 8" id="8"/>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9" id="9"/>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grpSp>
        <p:nvGrpSpPr>
          <p:cNvPr name="Group 10" id="10"/>
          <p:cNvGrpSpPr/>
          <p:nvPr/>
        </p:nvGrpSpPr>
        <p:grpSpPr>
          <a:xfrm rot="0">
            <a:off x="12181564" y="2112861"/>
            <a:ext cx="6075128" cy="6061278"/>
            <a:chOff x="0" y="0"/>
            <a:chExt cx="8100170" cy="8081704"/>
          </a:xfrm>
        </p:grpSpPr>
        <p:sp>
          <p:nvSpPr>
            <p:cNvPr name="Freeform 11" id="11"/>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12" id="12"/>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sp>
        <p:nvSpPr>
          <p:cNvPr name="Freeform 13" id="13"/>
          <p:cNvSpPr/>
          <p:nvPr/>
        </p:nvSpPr>
        <p:spPr>
          <a:xfrm flipH="false" flipV="false" rot="0">
            <a:off x="-1285516" y="587909"/>
            <a:ext cx="5040764" cy="4555591"/>
          </a:xfrm>
          <a:custGeom>
            <a:avLst/>
            <a:gdLst/>
            <a:ahLst/>
            <a:cxnLst/>
            <a:rect r="r" b="b" t="t" l="l"/>
            <a:pathLst>
              <a:path h="4555591" w="5040764">
                <a:moveTo>
                  <a:pt x="0" y="0"/>
                </a:moveTo>
                <a:lnTo>
                  <a:pt x="5040765" y="0"/>
                </a:lnTo>
                <a:lnTo>
                  <a:pt x="5040765" y="4555591"/>
                </a:lnTo>
                <a:lnTo>
                  <a:pt x="0" y="4555591"/>
                </a:lnTo>
                <a:lnTo>
                  <a:pt x="0" y="0"/>
                </a:lnTo>
                <a:close/>
              </a:path>
            </a:pathLst>
          </a:custGeom>
          <a:blipFill>
            <a:blip r:embed="rId6"/>
            <a:stretch>
              <a:fillRect l="0" t="0" r="0" b="0"/>
            </a:stretch>
          </a:blipFill>
        </p:spPr>
      </p:sp>
      <p:sp>
        <p:nvSpPr>
          <p:cNvPr name="Freeform 14" id="14"/>
          <p:cNvSpPr/>
          <p:nvPr/>
        </p:nvSpPr>
        <p:spPr>
          <a:xfrm flipH="false" flipV="false" rot="0">
            <a:off x="15758745" y="6581270"/>
            <a:ext cx="4995894" cy="4114800"/>
          </a:xfrm>
          <a:custGeom>
            <a:avLst/>
            <a:gdLst/>
            <a:ahLst/>
            <a:cxnLst/>
            <a:rect r="r" b="b" t="t" l="l"/>
            <a:pathLst>
              <a:path h="4114800" w="4995894">
                <a:moveTo>
                  <a:pt x="0" y="0"/>
                </a:moveTo>
                <a:lnTo>
                  <a:pt x="4995894" y="0"/>
                </a:lnTo>
                <a:lnTo>
                  <a:pt x="499589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322433" y="7495940"/>
            <a:ext cx="6475818" cy="3548208"/>
          </a:xfrm>
          <a:custGeom>
            <a:avLst/>
            <a:gdLst/>
            <a:ahLst/>
            <a:cxnLst/>
            <a:rect r="r" b="b" t="t" l="l"/>
            <a:pathLst>
              <a:path h="3548208" w="6475818">
                <a:moveTo>
                  <a:pt x="0" y="0"/>
                </a:moveTo>
                <a:lnTo>
                  <a:pt x="6475818" y="0"/>
                </a:lnTo>
                <a:lnTo>
                  <a:pt x="6475818" y="3548208"/>
                </a:lnTo>
                <a:lnTo>
                  <a:pt x="0" y="3548208"/>
                </a:lnTo>
                <a:lnTo>
                  <a:pt x="0" y="0"/>
                </a:lnTo>
                <a:close/>
              </a:path>
            </a:pathLst>
          </a:custGeom>
          <a:blipFill>
            <a:blip r:embed="rId9"/>
            <a:stretch>
              <a:fillRect l="0" t="0" r="0" b="0"/>
            </a:stretch>
          </a:blipFill>
        </p:spPr>
      </p:sp>
      <p:sp>
        <p:nvSpPr>
          <p:cNvPr name="Freeform 16" id="16"/>
          <p:cNvSpPr/>
          <p:nvPr/>
        </p:nvSpPr>
        <p:spPr>
          <a:xfrm flipH="true" flipV="false" rot="0">
            <a:off x="-2887856" y="7260312"/>
            <a:ext cx="5775712" cy="4757086"/>
          </a:xfrm>
          <a:custGeom>
            <a:avLst/>
            <a:gdLst/>
            <a:ahLst/>
            <a:cxnLst/>
            <a:rect r="r" b="b" t="t" l="l"/>
            <a:pathLst>
              <a:path h="4757086" w="5775712">
                <a:moveTo>
                  <a:pt x="5775712" y="0"/>
                </a:moveTo>
                <a:lnTo>
                  <a:pt x="0" y="0"/>
                </a:lnTo>
                <a:lnTo>
                  <a:pt x="0" y="4757086"/>
                </a:lnTo>
                <a:lnTo>
                  <a:pt x="5775712" y="4757086"/>
                </a:lnTo>
                <a:lnTo>
                  <a:pt x="57757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189016" y="8450887"/>
            <a:ext cx="2616261" cy="1187968"/>
          </a:xfrm>
          <a:custGeom>
            <a:avLst/>
            <a:gdLst/>
            <a:ahLst/>
            <a:cxnLst/>
            <a:rect r="r" b="b" t="t" l="l"/>
            <a:pathLst>
              <a:path h="1187968" w="2616261">
                <a:moveTo>
                  <a:pt x="0" y="0"/>
                </a:moveTo>
                <a:lnTo>
                  <a:pt x="2616261" y="0"/>
                </a:lnTo>
                <a:lnTo>
                  <a:pt x="2616261" y="1187968"/>
                </a:lnTo>
                <a:lnTo>
                  <a:pt x="0" y="1187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true" flipV="false" rot="0">
            <a:off x="13407259" y="716676"/>
            <a:ext cx="2140869" cy="972106"/>
          </a:xfrm>
          <a:custGeom>
            <a:avLst/>
            <a:gdLst/>
            <a:ahLst/>
            <a:cxnLst/>
            <a:rect r="r" b="b" t="t" l="l"/>
            <a:pathLst>
              <a:path h="972106" w="2140869">
                <a:moveTo>
                  <a:pt x="2140868" y="0"/>
                </a:moveTo>
                <a:lnTo>
                  <a:pt x="0" y="0"/>
                </a:lnTo>
                <a:lnTo>
                  <a:pt x="0" y="972107"/>
                </a:lnTo>
                <a:lnTo>
                  <a:pt x="2140868" y="972107"/>
                </a:lnTo>
                <a:lnTo>
                  <a:pt x="214086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348988" y="2693714"/>
            <a:ext cx="4485381" cy="4398287"/>
          </a:xfrm>
          <a:custGeom>
            <a:avLst/>
            <a:gdLst/>
            <a:ahLst/>
            <a:cxnLst/>
            <a:rect r="r" b="b" t="t" l="l"/>
            <a:pathLst>
              <a:path h="4398287" w="4485381">
                <a:moveTo>
                  <a:pt x="0" y="0"/>
                </a:moveTo>
                <a:lnTo>
                  <a:pt x="4485381" y="0"/>
                </a:lnTo>
                <a:lnTo>
                  <a:pt x="4485381" y="4398286"/>
                </a:lnTo>
                <a:lnTo>
                  <a:pt x="0" y="4398286"/>
                </a:lnTo>
                <a:lnTo>
                  <a:pt x="0" y="0"/>
                </a:lnTo>
                <a:close/>
              </a:path>
            </a:pathLst>
          </a:custGeom>
          <a:blipFill>
            <a:blip r:embed="rId12"/>
            <a:stretch>
              <a:fillRect l="0" t="0" r="0" b="0"/>
            </a:stretch>
          </a:blipFill>
        </p:spPr>
      </p:sp>
      <p:sp>
        <p:nvSpPr>
          <p:cNvPr name="Freeform 20" id="20"/>
          <p:cNvSpPr/>
          <p:nvPr/>
        </p:nvSpPr>
        <p:spPr>
          <a:xfrm flipH="false" flipV="false" rot="0">
            <a:off x="7034924" y="4314640"/>
            <a:ext cx="4218153" cy="4136247"/>
          </a:xfrm>
          <a:custGeom>
            <a:avLst/>
            <a:gdLst/>
            <a:ahLst/>
            <a:cxnLst/>
            <a:rect r="r" b="b" t="t" l="l"/>
            <a:pathLst>
              <a:path h="4136247" w="4218153">
                <a:moveTo>
                  <a:pt x="0" y="0"/>
                </a:moveTo>
                <a:lnTo>
                  <a:pt x="4218152" y="0"/>
                </a:lnTo>
                <a:lnTo>
                  <a:pt x="4218152" y="4136247"/>
                </a:lnTo>
                <a:lnTo>
                  <a:pt x="0" y="4136247"/>
                </a:lnTo>
                <a:lnTo>
                  <a:pt x="0" y="0"/>
                </a:lnTo>
                <a:close/>
              </a:path>
            </a:pathLst>
          </a:custGeom>
          <a:blipFill>
            <a:blip r:embed="rId13"/>
            <a:stretch>
              <a:fillRect l="0" t="0" r="0" b="0"/>
            </a:stretch>
          </a:blipFill>
        </p:spPr>
      </p:sp>
      <p:sp>
        <p:nvSpPr>
          <p:cNvPr name="Freeform 21" id="21"/>
          <p:cNvSpPr/>
          <p:nvPr/>
        </p:nvSpPr>
        <p:spPr>
          <a:xfrm flipH="false" flipV="false" rot="0">
            <a:off x="12770468" y="2693714"/>
            <a:ext cx="4897320" cy="4802226"/>
          </a:xfrm>
          <a:custGeom>
            <a:avLst/>
            <a:gdLst/>
            <a:ahLst/>
            <a:cxnLst/>
            <a:rect r="r" b="b" t="t" l="l"/>
            <a:pathLst>
              <a:path h="4802226" w="4897320">
                <a:moveTo>
                  <a:pt x="0" y="0"/>
                </a:moveTo>
                <a:lnTo>
                  <a:pt x="4897320" y="0"/>
                </a:lnTo>
                <a:lnTo>
                  <a:pt x="4897320" y="4802226"/>
                </a:lnTo>
                <a:lnTo>
                  <a:pt x="0" y="4802226"/>
                </a:lnTo>
                <a:lnTo>
                  <a:pt x="0" y="0"/>
                </a:lnTo>
                <a:close/>
              </a:path>
            </a:pathLst>
          </a:custGeom>
          <a:blipFill>
            <a:blip r:embed="rId1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sp>
        <p:nvSpPr>
          <p:cNvPr name="TextBox 3" id="3"/>
          <p:cNvSpPr txBox="true"/>
          <p:nvPr/>
        </p:nvSpPr>
        <p:spPr>
          <a:xfrm rot="0">
            <a:off x="5660866" y="1209675"/>
            <a:ext cx="6966269" cy="2025015"/>
          </a:xfrm>
          <a:prstGeom prst="rect">
            <a:avLst/>
          </a:prstGeom>
        </p:spPr>
        <p:txBody>
          <a:bodyPr anchor="t" rtlCol="false" tIns="0" lIns="0" bIns="0" rIns="0">
            <a:spAutoFit/>
          </a:bodyPr>
          <a:lstStyle/>
          <a:p>
            <a:pPr algn="ctr">
              <a:lnSpc>
                <a:spcPts val="7920"/>
              </a:lnSpc>
            </a:pPr>
            <a:r>
              <a:rPr lang="en-US" sz="7200">
                <a:solidFill>
                  <a:srgbClr val="FFFFFF"/>
                </a:solidFill>
                <a:latin typeface="Baloo"/>
                <a:ea typeface="Baloo"/>
                <a:cs typeface="Baloo"/>
                <a:sym typeface="Baloo"/>
              </a:rPr>
              <a:t>Các đối tượng khác</a:t>
            </a:r>
          </a:p>
        </p:txBody>
      </p:sp>
      <p:grpSp>
        <p:nvGrpSpPr>
          <p:cNvPr name="Group 4" id="4"/>
          <p:cNvGrpSpPr/>
          <p:nvPr/>
        </p:nvGrpSpPr>
        <p:grpSpPr>
          <a:xfrm rot="0">
            <a:off x="6106436" y="3550631"/>
            <a:ext cx="6075128" cy="6061278"/>
            <a:chOff x="0" y="0"/>
            <a:chExt cx="8100170" cy="8081704"/>
          </a:xfrm>
        </p:grpSpPr>
        <p:sp>
          <p:nvSpPr>
            <p:cNvPr name="Freeform 5" id="5"/>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6" id="6"/>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grpSp>
        <p:nvGrpSpPr>
          <p:cNvPr name="Group 7" id="7"/>
          <p:cNvGrpSpPr/>
          <p:nvPr/>
        </p:nvGrpSpPr>
        <p:grpSpPr>
          <a:xfrm rot="0">
            <a:off x="31308" y="2112861"/>
            <a:ext cx="6075128" cy="6061278"/>
            <a:chOff x="0" y="0"/>
            <a:chExt cx="8100170" cy="8081704"/>
          </a:xfrm>
        </p:grpSpPr>
        <p:sp>
          <p:nvSpPr>
            <p:cNvPr name="Freeform 8" id="8"/>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9" id="9"/>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grpSp>
        <p:nvGrpSpPr>
          <p:cNvPr name="Group 10" id="10"/>
          <p:cNvGrpSpPr/>
          <p:nvPr/>
        </p:nvGrpSpPr>
        <p:grpSpPr>
          <a:xfrm rot="0">
            <a:off x="12181564" y="2112861"/>
            <a:ext cx="6075128" cy="6061278"/>
            <a:chOff x="0" y="0"/>
            <a:chExt cx="8100170" cy="8081704"/>
          </a:xfrm>
        </p:grpSpPr>
        <p:sp>
          <p:nvSpPr>
            <p:cNvPr name="Freeform 11" id="11"/>
            <p:cNvSpPr/>
            <p:nvPr/>
          </p:nvSpPr>
          <p:spPr>
            <a:xfrm flipH="false" flipV="false" rot="0">
              <a:off x="0" y="193563"/>
              <a:ext cx="8100170" cy="7694577"/>
            </a:xfrm>
            <a:custGeom>
              <a:avLst/>
              <a:gdLst/>
              <a:ahLst/>
              <a:cxnLst/>
              <a:rect r="r" b="b" t="t" l="l"/>
              <a:pathLst>
                <a:path h="7694577" w="8100170">
                  <a:moveTo>
                    <a:pt x="0" y="0"/>
                  </a:moveTo>
                  <a:lnTo>
                    <a:pt x="8100170" y="0"/>
                  </a:lnTo>
                  <a:lnTo>
                    <a:pt x="8100170" y="7694578"/>
                  </a:lnTo>
                  <a:lnTo>
                    <a:pt x="0" y="7694578"/>
                  </a:lnTo>
                  <a:lnTo>
                    <a:pt x="0" y="0"/>
                  </a:lnTo>
                  <a:close/>
                </a:path>
              </a:pathLst>
            </a:custGeom>
            <a:blipFill>
              <a:blip r:embed="rId4"/>
              <a:stretch>
                <a:fillRect l="-81649" t="-42701" r="0" b="0"/>
              </a:stretch>
            </a:blipFill>
          </p:spPr>
        </p:sp>
        <p:sp>
          <p:nvSpPr>
            <p:cNvPr name="Freeform 12" id="12"/>
            <p:cNvSpPr/>
            <p:nvPr/>
          </p:nvSpPr>
          <p:spPr>
            <a:xfrm flipH="false" flipV="false" rot="0">
              <a:off x="95101" y="0"/>
              <a:ext cx="7909968" cy="8081704"/>
            </a:xfrm>
            <a:custGeom>
              <a:avLst/>
              <a:gdLst/>
              <a:ahLst/>
              <a:cxnLst/>
              <a:rect r="r" b="b" t="t" l="l"/>
              <a:pathLst>
                <a:path h="8081704" w="7909968">
                  <a:moveTo>
                    <a:pt x="0" y="0"/>
                  </a:moveTo>
                  <a:lnTo>
                    <a:pt x="7909968" y="0"/>
                  </a:lnTo>
                  <a:lnTo>
                    <a:pt x="7909968" y="8081704"/>
                  </a:lnTo>
                  <a:lnTo>
                    <a:pt x="0" y="8081704"/>
                  </a:lnTo>
                  <a:lnTo>
                    <a:pt x="0" y="0"/>
                  </a:lnTo>
                  <a:close/>
                </a:path>
              </a:pathLst>
            </a:custGeom>
            <a:blipFill>
              <a:blip r:embed="rId5"/>
              <a:stretch>
                <a:fillRect l="0" t="0" r="0" b="0"/>
              </a:stretch>
            </a:blipFill>
          </p:spPr>
        </p:sp>
      </p:grpSp>
      <p:sp>
        <p:nvSpPr>
          <p:cNvPr name="Freeform 13" id="13"/>
          <p:cNvSpPr/>
          <p:nvPr/>
        </p:nvSpPr>
        <p:spPr>
          <a:xfrm flipH="false" flipV="false" rot="0">
            <a:off x="-1285516" y="587909"/>
            <a:ext cx="5040764" cy="4555591"/>
          </a:xfrm>
          <a:custGeom>
            <a:avLst/>
            <a:gdLst/>
            <a:ahLst/>
            <a:cxnLst/>
            <a:rect r="r" b="b" t="t" l="l"/>
            <a:pathLst>
              <a:path h="4555591" w="5040764">
                <a:moveTo>
                  <a:pt x="0" y="0"/>
                </a:moveTo>
                <a:lnTo>
                  <a:pt x="5040765" y="0"/>
                </a:lnTo>
                <a:lnTo>
                  <a:pt x="5040765" y="4555591"/>
                </a:lnTo>
                <a:lnTo>
                  <a:pt x="0" y="4555591"/>
                </a:lnTo>
                <a:lnTo>
                  <a:pt x="0" y="0"/>
                </a:lnTo>
                <a:close/>
              </a:path>
            </a:pathLst>
          </a:custGeom>
          <a:blipFill>
            <a:blip r:embed="rId6"/>
            <a:stretch>
              <a:fillRect l="0" t="0" r="0" b="0"/>
            </a:stretch>
          </a:blipFill>
        </p:spPr>
      </p:sp>
      <p:sp>
        <p:nvSpPr>
          <p:cNvPr name="Freeform 14" id="14"/>
          <p:cNvSpPr/>
          <p:nvPr/>
        </p:nvSpPr>
        <p:spPr>
          <a:xfrm flipH="false" flipV="false" rot="0">
            <a:off x="15758745" y="6581270"/>
            <a:ext cx="4995894" cy="4114800"/>
          </a:xfrm>
          <a:custGeom>
            <a:avLst/>
            <a:gdLst/>
            <a:ahLst/>
            <a:cxnLst/>
            <a:rect r="r" b="b" t="t" l="l"/>
            <a:pathLst>
              <a:path h="4114800" w="4995894">
                <a:moveTo>
                  <a:pt x="0" y="0"/>
                </a:moveTo>
                <a:lnTo>
                  <a:pt x="4995894" y="0"/>
                </a:lnTo>
                <a:lnTo>
                  <a:pt x="499589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322433" y="7495940"/>
            <a:ext cx="6475818" cy="3548208"/>
          </a:xfrm>
          <a:custGeom>
            <a:avLst/>
            <a:gdLst/>
            <a:ahLst/>
            <a:cxnLst/>
            <a:rect r="r" b="b" t="t" l="l"/>
            <a:pathLst>
              <a:path h="3548208" w="6475818">
                <a:moveTo>
                  <a:pt x="0" y="0"/>
                </a:moveTo>
                <a:lnTo>
                  <a:pt x="6475818" y="0"/>
                </a:lnTo>
                <a:lnTo>
                  <a:pt x="6475818" y="3548208"/>
                </a:lnTo>
                <a:lnTo>
                  <a:pt x="0" y="3548208"/>
                </a:lnTo>
                <a:lnTo>
                  <a:pt x="0" y="0"/>
                </a:lnTo>
                <a:close/>
              </a:path>
            </a:pathLst>
          </a:custGeom>
          <a:blipFill>
            <a:blip r:embed="rId9"/>
            <a:stretch>
              <a:fillRect l="0" t="0" r="0" b="0"/>
            </a:stretch>
          </a:blipFill>
        </p:spPr>
      </p:sp>
      <p:sp>
        <p:nvSpPr>
          <p:cNvPr name="Freeform 16" id="16"/>
          <p:cNvSpPr/>
          <p:nvPr/>
        </p:nvSpPr>
        <p:spPr>
          <a:xfrm flipH="true" flipV="false" rot="0">
            <a:off x="-2887856" y="7260312"/>
            <a:ext cx="5775712" cy="4757086"/>
          </a:xfrm>
          <a:custGeom>
            <a:avLst/>
            <a:gdLst/>
            <a:ahLst/>
            <a:cxnLst/>
            <a:rect r="r" b="b" t="t" l="l"/>
            <a:pathLst>
              <a:path h="4757086" w="5775712">
                <a:moveTo>
                  <a:pt x="5775712" y="0"/>
                </a:moveTo>
                <a:lnTo>
                  <a:pt x="0" y="0"/>
                </a:lnTo>
                <a:lnTo>
                  <a:pt x="0" y="4757086"/>
                </a:lnTo>
                <a:lnTo>
                  <a:pt x="5775712" y="4757086"/>
                </a:lnTo>
                <a:lnTo>
                  <a:pt x="57757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189016" y="8450887"/>
            <a:ext cx="2616261" cy="1187968"/>
          </a:xfrm>
          <a:custGeom>
            <a:avLst/>
            <a:gdLst/>
            <a:ahLst/>
            <a:cxnLst/>
            <a:rect r="r" b="b" t="t" l="l"/>
            <a:pathLst>
              <a:path h="1187968" w="2616261">
                <a:moveTo>
                  <a:pt x="0" y="0"/>
                </a:moveTo>
                <a:lnTo>
                  <a:pt x="2616261" y="0"/>
                </a:lnTo>
                <a:lnTo>
                  <a:pt x="2616261" y="1187968"/>
                </a:lnTo>
                <a:lnTo>
                  <a:pt x="0" y="1187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true" flipV="false" rot="0">
            <a:off x="13407259" y="716676"/>
            <a:ext cx="2140869" cy="972106"/>
          </a:xfrm>
          <a:custGeom>
            <a:avLst/>
            <a:gdLst/>
            <a:ahLst/>
            <a:cxnLst/>
            <a:rect r="r" b="b" t="t" l="l"/>
            <a:pathLst>
              <a:path h="972106" w="2140869">
                <a:moveTo>
                  <a:pt x="2140868" y="0"/>
                </a:moveTo>
                <a:lnTo>
                  <a:pt x="0" y="0"/>
                </a:lnTo>
                <a:lnTo>
                  <a:pt x="0" y="972107"/>
                </a:lnTo>
                <a:lnTo>
                  <a:pt x="2140868" y="972107"/>
                </a:lnTo>
                <a:lnTo>
                  <a:pt x="214086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9" id="19"/>
          <p:cNvPicPr>
            <a:picLocks noChangeAspect="true"/>
          </p:cNvPicPr>
          <p:nvPr/>
        </p:nvPicPr>
        <p:blipFill>
          <a:blip r:embed="rId12"/>
          <a:srcRect l="0" t="0" r="0" b="0"/>
          <a:stretch>
            <a:fillRect/>
          </a:stretch>
        </p:blipFill>
        <p:spPr>
          <a:xfrm flipH="false" flipV="false" rot="0">
            <a:off x="6513308" y="4809082"/>
            <a:ext cx="5051065" cy="3030639"/>
          </a:xfrm>
          <a:prstGeom prst="rect">
            <a:avLst/>
          </a:prstGeom>
        </p:spPr>
      </p:pic>
      <p:sp>
        <p:nvSpPr>
          <p:cNvPr name="Freeform 20" id="20"/>
          <p:cNvSpPr/>
          <p:nvPr/>
        </p:nvSpPr>
        <p:spPr>
          <a:xfrm flipH="false" flipV="false" rot="0">
            <a:off x="1535668" y="3155735"/>
            <a:ext cx="3306695" cy="3306695"/>
          </a:xfrm>
          <a:custGeom>
            <a:avLst/>
            <a:gdLst/>
            <a:ahLst/>
            <a:cxnLst/>
            <a:rect r="r" b="b" t="t" l="l"/>
            <a:pathLst>
              <a:path h="3306695" w="3306695">
                <a:moveTo>
                  <a:pt x="0" y="0"/>
                </a:moveTo>
                <a:lnTo>
                  <a:pt x="3306695" y="0"/>
                </a:lnTo>
                <a:lnTo>
                  <a:pt x="3306695" y="3306695"/>
                </a:lnTo>
                <a:lnTo>
                  <a:pt x="0" y="3306695"/>
                </a:lnTo>
                <a:lnTo>
                  <a:pt x="0" y="0"/>
                </a:lnTo>
                <a:close/>
              </a:path>
            </a:pathLst>
          </a:custGeom>
          <a:blipFill>
            <a:blip r:embed="rId13"/>
            <a:stretch>
              <a:fillRect l="0" t="0" r="0" b="0"/>
            </a:stretch>
          </a:blipFill>
        </p:spPr>
      </p:sp>
      <p:sp>
        <p:nvSpPr>
          <p:cNvPr name="Freeform 21" id="21"/>
          <p:cNvSpPr/>
          <p:nvPr/>
        </p:nvSpPr>
        <p:spPr>
          <a:xfrm flipH="false" flipV="false" rot="0">
            <a:off x="12591139" y="2782283"/>
            <a:ext cx="5580970" cy="4713657"/>
          </a:xfrm>
          <a:custGeom>
            <a:avLst/>
            <a:gdLst/>
            <a:ahLst/>
            <a:cxnLst/>
            <a:rect r="r" b="b" t="t" l="l"/>
            <a:pathLst>
              <a:path h="4713657" w="5580970">
                <a:moveTo>
                  <a:pt x="0" y="0"/>
                </a:moveTo>
                <a:lnTo>
                  <a:pt x="5580970" y="0"/>
                </a:lnTo>
                <a:lnTo>
                  <a:pt x="5580970" y="4713657"/>
                </a:lnTo>
                <a:lnTo>
                  <a:pt x="0" y="4713657"/>
                </a:lnTo>
                <a:lnTo>
                  <a:pt x="0" y="0"/>
                </a:lnTo>
                <a:close/>
              </a:path>
            </a:pathLst>
          </a:custGeom>
          <a:blipFill>
            <a:blip r:embed="rId1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sp>
        <p:nvSpPr>
          <p:cNvPr name="Freeform 3" id="3"/>
          <p:cNvSpPr/>
          <p:nvPr/>
        </p:nvSpPr>
        <p:spPr>
          <a:xfrm flipH="false" flipV="false" rot="0">
            <a:off x="24760" y="6582806"/>
            <a:ext cx="1433882" cy="3704194"/>
          </a:xfrm>
          <a:custGeom>
            <a:avLst/>
            <a:gdLst/>
            <a:ahLst/>
            <a:cxnLst/>
            <a:rect r="r" b="b" t="t" l="l"/>
            <a:pathLst>
              <a:path h="3704194" w="1433882">
                <a:moveTo>
                  <a:pt x="0" y="0"/>
                </a:moveTo>
                <a:lnTo>
                  <a:pt x="1433881" y="0"/>
                </a:lnTo>
                <a:lnTo>
                  <a:pt x="1433881" y="3704194"/>
                </a:lnTo>
                <a:lnTo>
                  <a:pt x="0" y="3704194"/>
                </a:lnTo>
                <a:lnTo>
                  <a:pt x="0" y="0"/>
                </a:lnTo>
                <a:close/>
              </a:path>
            </a:pathLst>
          </a:custGeom>
          <a:blipFill>
            <a:blip r:embed="rId4"/>
            <a:stretch>
              <a:fillRect l="0" t="0" r="0" b="0"/>
            </a:stretch>
          </a:blipFill>
        </p:spPr>
      </p:sp>
      <p:sp>
        <p:nvSpPr>
          <p:cNvPr name="Freeform 4" id="4"/>
          <p:cNvSpPr/>
          <p:nvPr/>
        </p:nvSpPr>
        <p:spPr>
          <a:xfrm flipH="false" flipV="false" rot="0">
            <a:off x="7656170" y="2801394"/>
            <a:ext cx="2679330" cy="2178796"/>
          </a:xfrm>
          <a:custGeom>
            <a:avLst/>
            <a:gdLst/>
            <a:ahLst/>
            <a:cxnLst/>
            <a:rect r="r" b="b" t="t" l="l"/>
            <a:pathLst>
              <a:path h="2178796" w="2679330">
                <a:moveTo>
                  <a:pt x="0" y="0"/>
                </a:moveTo>
                <a:lnTo>
                  <a:pt x="2679330" y="0"/>
                </a:lnTo>
                <a:lnTo>
                  <a:pt x="2679330" y="2178796"/>
                </a:lnTo>
                <a:lnTo>
                  <a:pt x="0" y="2178796"/>
                </a:lnTo>
                <a:lnTo>
                  <a:pt x="0" y="0"/>
                </a:lnTo>
                <a:close/>
              </a:path>
            </a:pathLst>
          </a:custGeom>
          <a:blipFill>
            <a:blip r:embed="rId5"/>
            <a:stretch>
              <a:fillRect l="0" t="0" r="0" b="0"/>
            </a:stretch>
          </a:blipFill>
        </p:spPr>
      </p:sp>
      <p:sp>
        <p:nvSpPr>
          <p:cNvPr name="Freeform 5" id="5"/>
          <p:cNvSpPr/>
          <p:nvPr/>
        </p:nvSpPr>
        <p:spPr>
          <a:xfrm flipH="false" flipV="false" rot="0">
            <a:off x="9520338" y="4980190"/>
            <a:ext cx="2216831" cy="2021945"/>
          </a:xfrm>
          <a:custGeom>
            <a:avLst/>
            <a:gdLst/>
            <a:ahLst/>
            <a:cxnLst/>
            <a:rect r="r" b="b" t="t" l="l"/>
            <a:pathLst>
              <a:path h="2021945" w="2216831">
                <a:moveTo>
                  <a:pt x="0" y="0"/>
                </a:moveTo>
                <a:lnTo>
                  <a:pt x="2216831" y="0"/>
                </a:lnTo>
                <a:lnTo>
                  <a:pt x="2216831" y="2021945"/>
                </a:lnTo>
                <a:lnTo>
                  <a:pt x="0" y="2021945"/>
                </a:lnTo>
                <a:lnTo>
                  <a:pt x="0" y="0"/>
                </a:lnTo>
                <a:close/>
              </a:path>
            </a:pathLst>
          </a:custGeom>
          <a:blipFill>
            <a:blip r:embed="rId6"/>
            <a:stretch>
              <a:fillRect l="0" t="0" r="0" b="0"/>
            </a:stretch>
          </a:blipFill>
        </p:spPr>
      </p:sp>
      <p:sp>
        <p:nvSpPr>
          <p:cNvPr name="Freeform 6" id="6"/>
          <p:cNvSpPr/>
          <p:nvPr/>
        </p:nvSpPr>
        <p:spPr>
          <a:xfrm flipH="false" flipV="false" rot="0">
            <a:off x="10867035" y="2019071"/>
            <a:ext cx="3790138" cy="2649021"/>
          </a:xfrm>
          <a:custGeom>
            <a:avLst/>
            <a:gdLst/>
            <a:ahLst/>
            <a:cxnLst/>
            <a:rect r="r" b="b" t="t" l="l"/>
            <a:pathLst>
              <a:path h="2649021" w="3790138">
                <a:moveTo>
                  <a:pt x="0" y="0"/>
                </a:moveTo>
                <a:lnTo>
                  <a:pt x="3790138" y="0"/>
                </a:lnTo>
                <a:lnTo>
                  <a:pt x="3790138" y="2649021"/>
                </a:lnTo>
                <a:lnTo>
                  <a:pt x="0" y="2649021"/>
                </a:lnTo>
                <a:lnTo>
                  <a:pt x="0" y="0"/>
                </a:lnTo>
                <a:close/>
              </a:path>
            </a:pathLst>
          </a:custGeom>
          <a:blipFill>
            <a:blip r:embed="rId7"/>
            <a:stretch>
              <a:fillRect l="0" t="0" r="0" b="0"/>
            </a:stretch>
          </a:blipFill>
        </p:spPr>
      </p:sp>
      <p:sp>
        <p:nvSpPr>
          <p:cNvPr name="Freeform 7" id="7"/>
          <p:cNvSpPr/>
          <p:nvPr/>
        </p:nvSpPr>
        <p:spPr>
          <a:xfrm flipH="false" flipV="false" rot="0">
            <a:off x="13023497" y="4316836"/>
            <a:ext cx="3685721" cy="2005466"/>
          </a:xfrm>
          <a:custGeom>
            <a:avLst/>
            <a:gdLst/>
            <a:ahLst/>
            <a:cxnLst/>
            <a:rect r="r" b="b" t="t" l="l"/>
            <a:pathLst>
              <a:path h="2005466" w="3685721">
                <a:moveTo>
                  <a:pt x="0" y="0"/>
                </a:moveTo>
                <a:lnTo>
                  <a:pt x="3685721" y="0"/>
                </a:lnTo>
                <a:lnTo>
                  <a:pt x="3685721" y="2005465"/>
                </a:lnTo>
                <a:lnTo>
                  <a:pt x="0" y="2005465"/>
                </a:lnTo>
                <a:lnTo>
                  <a:pt x="0" y="0"/>
                </a:lnTo>
                <a:close/>
              </a:path>
            </a:pathLst>
          </a:custGeom>
          <a:blipFill>
            <a:blip r:embed="rId8"/>
            <a:stretch>
              <a:fillRect l="0" t="0" r="0" b="0"/>
            </a:stretch>
          </a:blipFill>
        </p:spPr>
      </p:sp>
      <p:sp>
        <p:nvSpPr>
          <p:cNvPr name="Freeform 8" id="8"/>
          <p:cNvSpPr/>
          <p:nvPr/>
        </p:nvSpPr>
        <p:spPr>
          <a:xfrm flipH="false" flipV="false" rot="0">
            <a:off x="2917282" y="5049092"/>
            <a:ext cx="4637764" cy="1439306"/>
          </a:xfrm>
          <a:custGeom>
            <a:avLst/>
            <a:gdLst/>
            <a:ahLst/>
            <a:cxnLst/>
            <a:rect r="r" b="b" t="t" l="l"/>
            <a:pathLst>
              <a:path h="1439306" w="4637764">
                <a:moveTo>
                  <a:pt x="0" y="0"/>
                </a:moveTo>
                <a:lnTo>
                  <a:pt x="4637764" y="0"/>
                </a:lnTo>
                <a:lnTo>
                  <a:pt x="4637764" y="1439306"/>
                </a:lnTo>
                <a:lnTo>
                  <a:pt x="0" y="1439306"/>
                </a:lnTo>
                <a:lnTo>
                  <a:pt x="0" y="0"/>
                </a:lnTo>
                <a:close/>
              </a:path>
            </a:pathLst>
          </a:custGeom>
          <a:blipFill>
            <a:blip r:embed="rId9"/>
            <a:stretch>
              <a:fillRect l="0" t="0" r="0" b="0"/>
            </a:stretch>
          </a:blipFill>
        </p:spPr>
      </p:sp>
      <p:sp>
        <p:nvSpPr>
          <p:cNvPr name="Freeform 9" id="9"/>
          <p:cNvSpPr/>
          <p:nvPr/>
        </p:nvSpPr>
        <p:spPr>
          <a:xfrm flipH="false" flipV="false" rot="0">
            <a:off x="3926502" y="2404410"/>
            <a:ext cx="3258330" cy="2263682"/>
          </a:xfrm>
          <a:custGeom>
            <a:avLst/>
            <a:gdLst/>
            <a:ahLst/>
            <a:cxnLst/>
            <a:rect r="r" b="b" t="t" l="l"/>
            <a:pathLst>
              <a:path h="2263682" w="3258330">
                <a:moveTo>
                  <a:pt x="0" y="0"/>
                </a:moveTo>
                <a:lnTo>
                  <a:pt x="3258330" y="0"/>
                </a:lnTo>
                <a:lnTo>
                  <a:pt x="3258330" y="2263682"/>
                </a:lnTo>
                <a:lnTo>
                  <a:pt x="0" y="2263682"/>
                </a:lnTo>
                <a:lnTo>
                  <a:pt x="0" y="0"/>
                </a:lnTo>
                <a:close/>
              </a:path>
            </a:pathLst>
          </a:custGeom>
          <a:blipFill>
            <a:blip r:embed="rId10"/>
            <a:stretch>
              <a:fillRect l="0" t="0" r="0" b="0"/>
            </a:stretch>
          </a:blipFill>
        </p:spPr>
      </p:sp>
      <p:sp>
        <p:nvSpPr>
          <p:cNvPr name="Freeform 10" id="10"/>
          <p:cNvSpPr/>
          <p:nvPr/>
        </p:nvSpPr>
        <p:spPr>
          <a:xfrm flipH="false" flipV="false" rot="0">
            <a:off x="12762104" y="0"/>
            <a:ext cx="2504875" cy="1722101"/>
          </a:xfrm>
          <a:custGeom>
            <a:avLst/>
            <a:gdLst/>
            <a:ahLst/>
            <a:cxnLst/>
            <a:rect r="r" b="b" t="t" l="l"/>
            <a:pathLst>
              <a:path h="1722101" w="2504875">
                <a:moveTo>
                  <a:pt x="0" y="0"/>
                </a:moveTo>
                <a:lnTo>
                  <a:pt x="2504874" y="0"/>
                </a:lnTo>
                <a:lnTo>
                  <a:pt x="2504874" y="1722101"/>
                </a:lnTo>
                <a:lnTo>
                  <a:pt x="0" y="1722101"/>
                </a:lnTo>
                <a:lnTo>
                  <a:pt x="0" y="0"/>
                </a:lnTo>
                <a:close/>
              </a:path>
            </a:pathLst>
          </a:custGeom>
          <a:blipFill>
            <a:blip r:embed="rId11"/>
            <a:stretch>
              <a:fillRect l="0" t="0" r="0" b="0"/>
            </a:stretch>
          </a:blipFill>
        </p:spPr>
      </p:sp>
      <p:sp>
        <p:nvSpPr>
          <p:cNvPr name="Freeform 11" id="11"/>
          <p:cNvSpPr/>
          <p:nvPr/>
        </p:nvSpPr>
        <p:spPr>
          <a:xfrm flipH="false" flipV="false" rot="0">
            <a:off x="15457340" y="87213"/>
            <a:ext cx="2503755" cy="1891134"/>
          </a:xfrm>
          <a:custGeom>
            <a:avLst/>
            <a:gdLst/>
            <a:ahLst/>
            <a:cxnLst/>
            <a:rect r="r" b="b" t="t" l="l"/>
            <a:pathLst>
              <a:path h="1891134" w="2503755">
                <a:moveTo>
                  <a:pt x="0" y="0"/>
                </a:moveTo>
                <a:lnTo>
                  <a:pt x="2503755" y="0"/>
                </a:lnTo>
                <a:lnTo>
                  <a:pt x="2503755" y="1891134"/>
                </a:lnTo>
                <a:lnTo>
                  <a:pt x="0" y="1891134"/>
                </a:lnTo>
                <a:lnTo>
                  <a:pt x="0" y="0"/>
                </a:lnTo>
                <a:close/>
              </a:path>
            </a:pathLst>
          </a:custGeom>
          <a:blipFill>
            <a:blip r:embed="rId12"/>
            <a:stretch>
              <a:fillRect l="0" t="0" r="0" b="0"/>
            </a:stretch>
          </a:blipFill>
        </p:spPr>
      </p:sp>
      <p:sp>
        <p:nvSpPr>
          <p:cNvPr name="Freeform 12" id="12"/>
          <p:cNvSpPr/>
          <p:nvPr/>
        </p:nvSpPr>
        <p:spPr>
          <a:xfrm flipH="false" flipV="false" rot="0">
            <a:off x="0" y="3057749"/>
            <a:ext cx="3250202" cy="2518174"/>
          </a:xfrm>
          <a:custGeom>
            <a:avLst/>
            <a:gdLst/>
            <a:ahLst/>
            <a:cxnLst/>
            <a:rect r="r" b="b" t="t" l="l"/>
            <a:pathLst>
              <a:path h="2518174" w="3250202">
                <a:moveTo>
                  <a:pt x="0" y="0"/>
                </a:moveTo>
                <a:lnTo>
                  <a:pt x="3250202" y="0"/>
                </a:lnTo>
                <a:lnTo>
                  <a:pt x="3250202" y="2518174"/>
                </a:lnTo>
                <a:lnTo>
                  <a:pt x="0" y="2518174"/>
                </a:lnTo>
                <a:lnTo>
                  <a:pt x="0" y="0"/>
                </a:lnTo>
                <a:close/>
              </a:path>
            </a:pathLst>
          </a:custGeom>
          <a:blipFill>
            <a:blip r:embed="rId13"/>
            <a:stretch>
              <a:fillRect l="0" t="0" r="0" b="0"/>
            </a:stretch>
          </a:blipFill>
        </p:spPr>
      </p:sp>
      <p:sp>
        <p:nvSpPr>
          <p:cNvPr name="Freeform 13" id="13"/>
          <p:cNvSpPr/>
          <p:nvPr/>
        </p:nvSpPr>
        <p:spPr>
          <a:xfrm flipH="false" flipV="false" rot="0">
            <a:off x="10094745" y="0"/>
            <a:ext cx="2276833" cy="1813034"/>
          </a:xfrm>
          <a:custGeom>
            <a:avLst/>
            <a:gdLst/>
            <a:ahLst/>
            <a:cxnLst/>
            <a:rect r="r" b="b" t="t" l="l"/>
            <a:pathLst>
              <a:path h="1813034" w="2276833">
                <a:moveTo>
                  <a:pt x="0" y="0"/>
                </a:moveTo>
                <a:lnTo>
                  <a:pt x="2276834" y="0"/>
                </a:lnTo>
                <a:lnTo>
                  <a:pt x="2276834" y="1813034"/>
                </a:lnTo>
                <a:lnTo>
                  <a:pt x="0" y="1813034"/>
                </a:lnTo>
                <a:lnTo>
                  <a:pt x="0" y="0"/>
                </a:lnTo>
                <a:close/>
              </a:path>
            </a:pathLst>
          </a:custGeom>
          <a:blipFill>
            <a:blip r:embed="rId14"/>
            <a:stretch>
              <a:fillRect l="0" t="0" r="0" b="0"/>
            </a:stretch>
          </a:blipFill>
        </p:spPr>
      </p:sp>
      <p:sp>
        <p:nvSpPr>
          <p:cNvPr name="Freeform 14" id="14"/>
          <p:cNvSpPr/>
          <p:nvPr/>
        </p:nvSpPr>
        <p:spPr>
          <a:xfrm flipH="false" flipV="false" rot="0">
            <a:off x="6679658" y="0"/>
            <a:ext cx="2548312" cy="2029212"/>
          </a:xfrm>
          <a:custGeom>
            <a:avLst/>
            <a:gdLst/>
            <a:ahLst/>
            <a:cxnLst/>
            <a:rect r="r" b="b" t="t" l="l"/>
            <a:pathLst>
              <a:path h="2029212" w="2548312">
                <a:moveTo>
                  <a:pt x="0" y="0"/>
                </a:moveTo>
                <a:lnTo>
                  <a:pt x="2548312" y="0"/>
                </a:lnTo>
                <a:lnTo>
                  <a:pt x="2548312" y="2029212"/>
                </a:lnTo>
                <a:lnTo>
                  <a:pt x="0" y="2029212"/>
                </a:lnTo>
                <a:lnTo>
                  <a:pt x="0" y="0"/>
                </a:lnTo>
                <a:close/>
              </a:path>
            </a:pathLst>
          </a:custGeom>
          <a:blipFill>
            <a:blip r:embed="rId15"/>
            <a:stretch>
              <a:fillRect l="0" t="0" r="0" b="0"/>
            </a:stretch>
          </a:blipFill>
        </p:spPr>
      </p:sp>
      <p:sp>
        <p:nvSpPr>
          <p:cNvPr name="Freeform 15" id="15"/>
          <p:cNvSpPr/>
          <p:nvPr/>
        </p:nvSpPr>
        <p:spPr>
          <a:xfrm flipH="false" flipV="false" rot="0">
            <a:off x="3306996" y="42800"/>
            <a:ext cx="2505887" cy="1979960"/>
          </a:xfrm>
          <a:custGeom>
            <a:avLst/>
            <a:gdLst/>
            <a:ahLst/>
            <a:cxnLst/>
            <a:rect r="r" b="b" t="t" l="l"/>
            <a:pathLst>
              <a:path h="1979960" w="2505887">
                <a:moveTo>
                  <a:pt x="0" y="0"/>
                </a:moveTo>
                <a:lnTo>
                  <a:pt x="2505887" y="0"/>
                </a:lnTo>
                <a:lnTo>
                  <a:pt x="2505887" y="1979960"/>
                </a:lnTo>
                <a:lnTo>
                  <a:pt x="0" y="1979960"/>
                </a:lnTo>
                <a:lnTo>
                  <a:pt x="0" y="0"/>
                </a:lnTo>
                <a:close/>
              </a:path>
            </a:pathLst>
          </a:custGeom>
          <a:blipFill>
            <a:blip r:embed="rId16"/>
            <a:stretch>
              <a:fillRect l="0" t="0" r="0" b="0"/>
            </a:stretch>
          </a:blipFill>
        </p:spPr>
      </p:sp>
      <p:sp>
        <p:nvSpPr>
          <p:cNvPr name="Freeform 16" id="16"/>
          <p:cNvSpPr/>
          <p:nvPr/>
        </p:nvSpPr>
        <p:spPr>
          <a:xfrm flipH="false" flipV="false" rot="0">
            <a:off x="0" y="42800"/>
            <a:ext cx="2917282" cy="2361609"/>
          </a:xfrm>
          <a:custGeom>
            <a:avLst/>
            <a:gdLst/>
            <a:ahLst/>
            <a:cxnLst/>
            <a:rect r="r" b="b" t="t" l="l"/>
            <a:pathLst>
              <a:path h="2361609" w="2917282">
                <a:moveTo>
                  <a:pt x="0" y="0"/>
                </a:moveTo>
                <a:lnTo>
                  <a:pt x="2917282" y="0"/>
                </a:lnTo>
                <a:lnTo>
                  <a:pt x="2917282" y="2361610"/>
                </a:lnTo>
                <a:lnTo>
                  <a:pt x="0" y="2361610"/>
                </a:lnTo>
                <a:lnTo>
                  <a:pt x="0" y="0"/>
                </a:lnTo>
                <a:close/>
              </a:path>
            </a:pathLst>
          </a:custGeom>
          <a:blipFill>
            <a:blip r:embed="rId17"/>
            <a:stretch>
              <a:fillRect l="0" t="0" r="0" b="0"/>
            </a:stretch>
          </a:blipFill>
        </p:spPr>
      </p:sp>
      <p:sp>
        <p:nvSpPr>
          <p:cNvPr name="Freeform 17" id="17"/>
          <p:cNvSpPr/>
          <p:nvPr/>
        </p:nvSpPr>
        <p:spPr>
          <a:xfrm flipH="false" flipV="false" rot="0">
            <a:off x="2033651" y="6840823"/>
            <a:ext cx="2433102" cy="3141377"/>
          </a:xfrm>
          <a:custGeom>
            <a:avLst/>
            <a:gdLst/>
            <a:ahLst/>
            <a:cxnLst/>
            <a:rect r="r" b="b" t="t" l="l"/>
            <a:pathLst>
              <a:path h="3141377" w="2433102">
                <a:moveTo>
                  <a:pt x="0" y="0"/>
                </a:moveTo>
                <a:lnTo>
                  <a:pt x="2433101" y="0"/>
                </a:lnTo>
                <a:lnTo>
                  <a:pt x="2433101" y="3141377"/>
                </a:lnTo>
                <a:lnTo>
                  <a:pt x="0" y="3141377"/>
                </a:lnTo>
                <a:lnTo>
                  <a:pt x="0" y="0"/>
                </a:lnTo>
                <a:close/>
              </a:path>
            </a:pathLst>
          </a:custGeom>
          <a:blipFill>
            <a:blip r:embed="rId18"/>
            <a:stretch>
              <a:fillRect l="0" t="-462" r="0" b="-462"/>
            </a:stretch>
          </a:blipFill>
        </p:spPr>
      </p:sp>
      <p:sp>
        <p:nvSpPr>
          <p:cNvPr name="Freeform 18" id="18"/>
          <p:cNvSpPr/>
          <p:nvPr/>
        </p:nvSpPr>
        <p:spPr>
          <a:xfrm flipH="false" flipV="false" rot="0">
            <a:off x="5488066" y="7068810"/>
            <a:ext cx="4336209" cy="2913390"/>
          </a:xfrm>
          <a:custGeom>
            <a:avLst/>
            <a:gdLst/>
            <a:ahLst/>
            <a:cxnLst/>
            <a:rect r="r" b="b" t="t" l="l"/>
            <a:pathLst>
              <a:path h="2913390" w="4336209">
                <a:moveTo>
                  <a:pt x="0" y="0"/>
                </a:moveTo>
                <a:lnTo>
                  <a:pt x="4336208" y="0"/>
                </a:lnTo>
                <a:lnTo>
                  <a:pt x="4336208" y="2913390"/>
                </a:lnTo>
                <a:lnTo>
                  <a:pt x="0" y="2913390"/>
                </a:lnTo>
                <a:lnTo>
                  <a:pt x="0" y="0"/>
                </a:lnTo>
                <a:close/>
              </a:path>
            </a:pathLst>
          </a:custGeom>
          <a:blipFill>
            <a:blip r:embed="rId19"/>
            <a:stretch>
              <a:fillRect l="0" t="0" r="0" b="0"/>
            </a:stretch>
          </a:blipFill>
        </p:spPr>
      </p:sp>
      <p:sp>
        <p:nvSpPr>
          <p:cNvPr name="Freeform 19" id="19"/>
          <p:cNvSpPr/>
          <p:nvPr/>
        </p:nvSpPr>
        <p:spPr>
          <a:xfrm flipH="false" flipV="false" rot="0">
            <a:off x="10784734" y="7040862"/>
            <a:ext cx="2639384" cy="3246138"/>
          </a:xfrm>
          <a:custGeom>
            <a:avLst/>
            <a:gdLst/>
            <a:ahLst/>
            <a:cxnLst/>
            <a:rect r="r" b="b" t="t" l="l"/>
            <a:pathLst>
              <a:path h="3246138" w="2639384">
                <a:moveTo>
                  <a:pt x="0" y="0"/>
                </a:moveTo>
                <a:lnTo>
                  <a:pt x="2639384" y="0"/>
                </a:lnTo>
                <a:lnTo>
                  <a:pt x="2639384" y="3246138"/>
                </a:lnTo>
                <a:lnTo>
                  <a:pt x="0" y="3246138"/>
                </a:lnTo>
                <a:lnTo>
                  <a:pt x="0" y="0"/>
                </a:lnTo>
                <a:close/>
              </a:path>
            </a:pathLst>
          </a:custGeom>
          <a:blipFill>
            <a:blip r:embed="rId20"/>
            <a:stretch>
              <a:fillRect l="0" t="0" r="0" b="0"/>
            </a:stretch>
          </a:blipFill>
        </p:spPr>
      </p:sp>
      <p:sp>
        <p:nvSpPr>
          <p:cNvPr name="Freeform 20" id="20"/>
          <p:cNvSpPr/>
          <p:nvPr/>
        </p:nvSpPr>
        <p:spPr>
          <a:xfrm flipH="false" flipV="false" rot="0">
            <a:off x="14386143" y="6582806"/>
            <a:ext cx="3863320" cy="3689471"/>
          </a:xfrm>
          <a:custGeom>
            <a:avLst/>
            <a:gdLst/>
            <a:ahLst/>
            <a:cxnLst/>
            <a:rect r="r" b="b" t="t" l="l"/>
            <a:pathLst>
              <a:path h="3689471" w="3863320">
                <a:moveTo>
                  <a:pt x="0" y="0"/>
                </a:moveTo>
                <a:lnTo>
                  <a:pt x="3863320" y="0"/>
                </a:lnTo>
                <a:lnTo>
                  <a:pt x="3863320" y="3689471"/>
                </a:lnTo>
                <a:lnTo>
                  <a:pt x="0" y="3689471"/>
                </a:lnTo>
                <a:lnTo>
                  <a:pt x="0" y="0"/>
                </a:lnTo>
                <a:close/>
              </a:path>
            </a:pathLst>
          </a:custGeom>
          <a:blipFill>
            <a:blip r:embed="rId2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1520336" y="1028700"/>
            <a:ext cx="3796132" cy="3658090"/>
          </a:xfrm>
          <a:custGeom>
            <a:avLst/>
            <a:gdLst/>
            <a:ahLst/>
            <a:cxnLst/>
            <a:rect r="r" b="b" t="t" l="l"/>
            <a:pathLst>
              <a:path h="3658090" w="3796132">
                <a:moveTo>
                  <a:pt x="0" y="0"/>
                </a:moveTo>
                <a:lnTo>
                  <a:pt x="3796131" y="0"/>
                </a:lnTo>
                <a:lnTo>
                  <a:pt x="3796131" y="3658090"/>
                </a:lnTo>
                <a:lnTo>
                  <a:pt x="0" y="3658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43459" y="2556077"/>
            <a:ext cx="10373167" cy="30626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Các tương tác phổ biến trong trò chơi</a:t>
            </a:r>
          </a:p>
        </p:txBody>
      </p:sp>
      <p:sp>
        <p:nvSpPr>
          <p:cNvPr name="Freeform 10" id="10"/>
          <p:cNvSpPr/>
          <p:nvPr/>
        </p:nvSpPr>
        <p:spPr>
          <a:xfrm flipH="true" flipV="false" rot="0">
            <a:off x="13138110" y="3591315"/>
            <a:ext cx="3489802" cy="3362900"/>
          </a:xfrm>
          <a:custGeom>
            <a:avLst/>
            <a:gdLst/>
            <a:ahLst/>
            <a:cxnLst/>
            <a:rect r="r" b="b" t="t" l="l"/>
            <a:pathLst>
              <a:path h="3362900" w="3489802">
                <a:moveTo>
                  <a:pt x="3489802" y="0"/>
                </a:moveTo>
                <a:lnTo>
                  <a:pt x="0" y="0"/>
                </a:lnTo>
                <a:lnTo>
                  <a:pt x="0" y="3362900"/>
                </a:lnTo>
                <a:lnTo>
                  <a:pt x="3489802" y="3362900"/>
                </a:lnTo>
                <a:lnTo>
                  <a:pt x="3489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287504" y="2057400"/>
            <a:ext cx="13385260" cy="8229600"/>
          </a:xfrm>
          <a:prstGeom prst="rect">
            <a:avLst/>
          </a:prstGeom>
        </p:spPr>
      </p:pic>
      <p:sp>
        <p:nvSpPr>
          <p:cNvPr name="TextBox 4" id="4"/>
          <p:cNvSpPr txBox="true"/>
          <p:nvPr/>
        </p:nvSpPr>
        <p:spPr>
          <a:xfrm rot="0">
            <a:off x="1835401" y="167589"/>
            <a:ext cx="14289465" cy="1085215"/>
          </a:xfrm>
          <a:prstGeom prst="rect">
            <a:avLst/>
          </a:prstGeom>
        </p:spPr>
        <p:txBody>
          <a:bodyPr anchor="t" rtlCol="false" tIns="0" lIns="0" bIns="0" rIns="0">
            <a:spAutoFit/>
          </a:bodyPr>
          <a:lstStyle/>
          <a:p>
            <a:pPr algn="ctr">
              <a:lnSpc>
                <a:spcPts val="8959"/>
              </a:lnSpc>
            </a:pPr>
            <a:r>
              <a:rPr lang="en-US" sz="6399">
                <a:solidFill>
                  <a:srgbClr val="FFFFFF"/>
                </a:solidFill>
                <a:latin typeface="Baloo"/>
                <a:ea typeface="Baloo"/>
                <a:cs typeface="Baloo"/>
                <a:sym typeface="Baloo"/>
              </a:rPr>
              <a:t>“Cá lớn nuốt cá bé”</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26041" t="77840" r="28973" b="0"/>
          <a:stretch>
            <a:fillRect/>
          </a:stretch>
        </p:blipFill>
        <p:spPr>
          <a:xfrm flipH="false" flipV="false" rot="0">
            <a:off x="0" y="3729840"/>
            <a:ext cx="18288000" cy="5528460"/>
          </a:xfrm>
          <a:prstGeom prst="rect">
            <a:avLst/>
          </a:prstGeom>
        </p:spPr>
      </p:pic>
      <p:sp>
        <p:nvSpPr>
          <p:cNvPr name="TextBox 4" id="4"/>
          <p:cNvSpPr txBox="true"/>
          <p:nvPr/>
        </p:nvSpPr>
        <p:spPr>
          <a:xfrm rot="0">
            <a:off x="1999267" y="255721"/>
            <a:ext cx="14289465" cy="1085215"/>
          </a:xfrm>
          <a:prstGeom prst="rect">
            <a:avLst/>
          </a:prstGeom>
        </p:spPr>
        <p:txBody>
          <a:bodyPr anchor="t" rtlCol="false" tIns="0" lIns="0" bIns="0" rIns="0">
            <a:spAutoFit/>
          </a:bodyPr>
          <a:lstStyle/>
          <a:p>
            <a:pPr algn="ctr">
              <a:lnSpc>
                <a:spcPts val="8959"/>
              </a:lnSpc>
            </a:pPr>
            <a:r>
              <a:rPr lang="en-US" sz="6399">
                <a:solidFill>
                  <a:srgbClr val="FFFFFF"/>
                </a:solidFill>
                <a:latin typeface="Baloo"/>
                <a:ea typeface="Baloo"/>
                <a:cs typeface="Baloo"/>
                <a:sym typeface="Baloo"/>
              </a:rPr>
              <a:t>Cá tương tác với kim cương</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1520336" y="1028700"/>
            <a:ext cx="3796132" cy="3658090"/>
          </a:xfrm>
          <a:custGeom>
            <a:avLst/>
            <a:gdLst/>
            <a:ahLst/>
            <a:cxnLst/>
            <a:rect r="r" b="b" t="t" l="l"/>
            <a:pathLst>
              <a:path h="3658090" w="3796132">
                <a:moveTo>
                  <a:pt x="0" y="0"/>
                </a:moveTo>
                <a:lnTo>
                  <a:pt x="3796131" y="0"/>
                </a:lnTo>
                <a:lnTo>
                  <a:pt x="3796131" y="3658090"/>
                </a:lnTo>
                <a:lnTo>
                  <a:pt x="0" y="3658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18401" y="3074525"/>
            <a:ext cx="10789440" cy="30626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Các tương tác dẫn đến kết thúc trò chơi</a:t>
            </a:r>
          </a:p>
        </p:txBody>
      </p:sp>
      <p:sp>
        <p:nvSpPr>
          <p:cNvPr name="Freeform 10" id="10"/>
          <p:cNvSpPr/>
          <p:nvPr/>
        </p:nvSpPr>
        <p:spPr>
          <a:xfrm flipH="true" flipV="false" rot="0">
            <a:off x="13138110" y="3591315"/>
            <a:ext cx="3489802" cy="3362900"/>
          </a:xfrm>
          <a:custGeom>
            <a:avLst/>
            <a:gdLst/>
            <a:ahLst/>
            <a:cxnLst/>
            <a:rect r="r" b="b" t="t" l="l"/>
            <a:pathLst>
              <a:path h="3362900" w="3489802">
                <a:moveTo>
                  <a:pt x="3489802" y="0"/>
                </a:moveTo>
                <a:lnTo>
                  <a:pt x="0" y="0"/>
                </a:lnTo>
                <a:lnTo>
                  <a:pt x="0" y="3362900"/>
                </a:lnTo>
                <a:lnTo>
                  <a:pt x="3489802" y="3362900"/>
                </a:lnTo>
                <a:lnTo>
                  <a:pt x="3489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grpSp>
        <p:nvGrpSpPr>
          <p:cNvPr name="Group 3" id="3"/>
          <p:cNvGrpSpPr/>
          <p:nvPr/>
        </p:nvGrpSpPr>
        <p:grpSpPr>
          <a:xfrm rot="0">
            <a:off x="2450040" y="-1535199"/>
            <a:ext cx="13387920" cy="13357399"/>
            <a:chOff x="0" y="0"/>
            <a:chExt cx="17850560" cy="17809865"/>
          </a:xfrm>
        </p:grpSpPr>
        <p:sp>
          <p:nvSpPr>
            <p:cNvPr name="Freeform 4" id="4"/>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3"/>
              <a:stretch>
                <a:fillRect l="-81649" t="-42701" r="0" b="0"/>
              </a:stretch>
            </a:blipFill>
          </p:spPr>
        </p:sp>
        <p:sp>
          <p:nvSpPr>
            <p:cNvPr name="Freeform 5" id="5"/>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4"/>
              <a:stretch>
                <a:fillRect l="0" t="0" r="0" b="0"/>
              </a:stretch>
            </a:blipFill>
          </p:spPr>
        </p:sp>
      </p:grpSp>
      <p:sp>
        <p:nvSpPr>
          <p:cNvPr name="Freeform 6" id="6"/>
          <p:cNvSpPr/>
          <p:nvPr/>
        </p:nvSpPr>
        <p:spPr>
          <a:xfrm flipH="false" flipV="false" rot="0">
            <a:off x="15261970" y="4110128"/>
            <a:ext cx="4995399" cy="8229600"/>
          </a:xfrm>
          <a:custGeom>
            <a:avLst/>
            <a:gdLst/>
            <a:ahLst/>
            <a:cxnLst/>
            <a:rect r="r" b="b" t="t" l="l"/>
            <a:pathLst>
              <a:path h="8229600" w="4995399">
                <a:moveTo>
                  <a:pt x="0" y="0"/>
                </a:moveTo>
                <a:lnTo>
                  <a:pt x="4995399" y="0"/>
                </a:lnTo>
                <a:lnTo>
                  <a:pt x="4995399" y="8229600"/>
                </a:lnTo>
                <a:lnTo>
                  <a:pt x="0" y="8229600"/>
                </a:lnTo>
                <a:lnTo>
                  <a:pt x="0" y="0"/>
                </a:lnTo>
                <a:close/>
              </a:path>
            </a:pathLst>
          </a:custGeom>
          <a:blipFill>
            <a:blip r:embed="rId5"/>
            <a:stretch>
              <a:fillRect l="0" t="0" r="0" b="0"/>
            </a:stretch>
          </a:blipFill>
        </p:spPr>
      </p:sp>
      <p:sp>
        <p:nvSpPr>
          <p:cNvPr name="Freeform 7" id="7"/>
          <p:cNvSpPr/>
          <p:nvPr/>
        </p:nvSpPr>
        <p:spPr>
          <a:xfrm flipH="true" flipV="false" rot="0">
            <a:off x="-1971433" y="4609605"/>
            <a:ext cx="4995399" cy="8229600"/>
          </a:xfrm>
          <a:custGeom>
            <a:avLst/>
            <a:gdLst/>
            <a:ahLst/>
            <a:cxnLst/>
            <a:rect r="r" b="b" t="t" l="l"/>
            <a:pathLst>
              <a:path h="8229600" w="4995399">
                <a:moveTo>
                  <a:pt x="4995400" y="0"/>
                </a:moveTo>
                <a:lnTo>
                  <a:pt x="0" y="0"/>
                </a:lnTo>
                <a:lnTo>
                  <a:pt x="0" y="8229600"/>
                </a:lnTo>
                <a:lnTo>
                  <a:pt x="4995400" y="8229600"/>
                </a:lnTo>
                <a:lnTo>
                  <a:pt x="4995400" y="0"/>
                </a:lnTo>
                <a:close/>
              </a:path>
            </a:pathLst>
          </a:custGeom>
          <a:blipFill>
            <a:blip r:embed="rId5"/>
            <a:stretch>
              <a:fillRect l="0" t="0" r="0" b="0"/>
            </a:stretch>
          </a:blipFill>
        </p:spPr>
      </p:sp>
      <p:sp>
        <p:nvSpPr>
          <p:cNvPr name="Freeform 8" id="8"/>
          <p:cNvSpPr/>
          <p:nvPr/>
        </p:nvSpPr>
        <p:spPr>
          <a:xfrm flipH="true" flipV="false" rot="-493729">
            <a:off x="-812893" y="439818"/>
            <a:ext cx="5637724" cy="4038020"/>
          </a:xfrm>
          <a:custGeom>
            <a:avLst/>
            <a:gdLst/>
            <a:ahLst/>
            <a:cxnLst/>
            <a:rect r="r" b="b" t="t" l="l"/>
            <a:pathLst>
              <a:path h="4038020" w="5637724">
                <a:moveTo>
                  <a:pt x="5637725" y="0"/>
                </a:moveTo>
                <a:lnTo>
                  <a:pt x="0" y="0"/>
                </a:lnTo>
                <a:lnTo>
                  <a:pt x="0" y="4038020"/>
                </a:lnTo>
                <a:lnTo>
                  <a:pt x="5637725" y="4038020"/>
                </a:lnTo>
                <a:lnTo>
                  <a:pt x="5637725" y="0"/>
                </a:lnTo>
                <a:close/>
              </a:path>
            </a:pathLst>
          </a:custGeom>
          <a:blipFill>
            <a:blip r:embed="rId6"/>
            <a:stretch>
              <a:fillRect l="0" t="0" r="0" b="0"/>
            </a:stretch>
          </a:blipFill>
        </p:spPr>
      </p:sp>
      <p:sp>
        <p:nvSpPr>
          <p:cNvPr name="Freeform 9" id="9"/>
          <p:cNvSpPr/>
          <p:nvPr/>
        </p:nvSpPr>
        <p:spPr>
          <a:xfrm flipH="true" flipV="false" rot="0">
            <a:off x="15009555" y="2506403"/>
            <a:ext cx="5812819" cy="1945713"/>
          </a:xfrm>
          <a:custGeom>
            <a:avLst/>
            <a:gdLst/>
            <a:ahLst/>
            <a:cxnLst/>
            <a:rect r="r" b="b" t="t" l="l"/>
            <a:pathLst>
              <a:path h="1945713" w="5812819">
                <a:moveTo>
                  <a:pt x="5812819" y="0"/>
                </a:moveTo>
                <a:lnTo>
                  <a:pt x="0" y="0"/>
                </a:lnTo>
                <a:lnTo>
                  <a:pt x="0" y="1945713"/>
                </a:lnTo>
                <a:lnTo>
                  <a:pt x="5812819" y="1945713"/>
                </a:lnTo>
                <a:lnTo>
                  <a:pt x="5812819" y="0"/>
                </a:lnTo>
                <a:close/>
              </a:path>
            </a:pathLst>
          </a:custGeom>
          <a:blipFill>
            <a:blip r:embed="rId7"/>
            <a:stretch>
              <a:fillRect l="0" t="0" r="0" b="0"/>
            </a:stretch>
          </a:blipFill>
        </p:spPr>
      </p:sp>
      <p:sp>
        <p:nvSpPr>
          <p:cNvPr name="Freeform 10" id="10"/>
          <p:cNvSpPr/>
          <p:nvPr/>
        </p:nvSpPr>
        <p:spPr>
          <a:xfrm flipH="false" flipV="false" rot="0">
            <a:off x="2005969" y="7361506"/>
            <a:ext cx="3423849" cy="4015175"/>
          </a:xfrm>
          <a:custGeom>
            <a:avLst/>
            <a:gdLst/>
            <a:ahLst/>
            <a:cxnLst/>
            <a:rect r="r" b="b" t="t" l="l"/>
            <a:pathLst>
              <a:path h="4015175" w="3423849">
                <a:moveTo>
                  <a:pt x="0" y="0"/>
                </a:moveTo>
                <a:lnTo>
                  <a:pt x="3423849" y="0"/>
                </a:lnTo>
                <a:lnTo>
                  <a:pt x="3423849" y="4015175"/>
                </a:lnTo>
                <a:lnTo>
                  <a:pt x="0" y="4015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57417" y="2709322"/>
            <a:ext cx="10373167"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Baloo"/>
                <a:ea typeface="Baloo"/>
                <a:cs typeface="Baloo"/>
                <a:sym typeface="Baloo"/>
              </a:rPr>
              <a:t>Giới thiệu về đề tài</a:t>
            </a:r>
          </a:p>
        </p:txBody>
      </p:sp>
      <p:sp>
        <p:nvSpPr>
          <p:cNvPr name="TextBox 12" id="12"/>
          <p:cNvSpPr txBox="true"/>
          <p:nvPr/>
        </p:nvSpPr>
        <p:spPr>
          <a:xfrm rot="0">
            <a:off x="4258237" y="4733390"/>
            <a:ext cx="9771526" cy="18992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Baloo"/>
                <a:ea typeface="Baloo"/>
                <a:cs typeface="Baloo"/>
                <a:sym typeface="Baloo"/>
              </a:rPr>
              <a:t>Về trò chơi “ Cá lớn nuốt cá bé” </a:t>
            </a:r>
          </a:p>
          <a:p>
            <a:pPr algn="l" marL="777240" indent="-388620" lvl="1">
              <a:lnSpc>
                <a:spcPts val="5040"/>
              </a:lnSpc>
              <a:buFont typeface="Arial"/>
              <a:buChar char="•"/>
            </a:pPr>
            <a:r>
              <a:rPr lang="en-US" sz="3600">
                <a:solidFill>
                  <a:srgbClr val="FFFFFF"/>
                </a:solidFill>
                <a:latin typeface="Baloo"/>
                <a:ea typeface="Baloo"/>
                <a:cs typeface="Baloo"/>
                <a:sym typeface="Baloo"/>
              </a:rPr>
              <a:t>Tiềm năng của Python trong lập trình game</a:t>
            </a:r>
          </a:p>
          <a:p>
            <a:pPr algn="l" marL="777240" indent="-388620" lvl="1">
              <a:lnSpc>
                <a:spcPts val="5040"/>
              </a:lnSpc>
              <a:buFont typeface="Arial"/>
              <a:buChar char="•"/>
            </a:pPr>
            <a:r>
              <a:rPr lang="en-US" sz="3600">
                <a:solidFill>
                  <a:srgbClr val="FFFFFF"/>
                </a:solidFill>
                <a:latin typeface="Baloo"/>
                <a:ea typeface="Baloo"/>
                <a:cs typeface="Baloo"/>
                <a:sym typeface="Baloo"/>
              </a:rPr>
              <a:t>Các thư viện sử dụng</a:t>
            </a:r>
          </a:p>
        </p:txBody>
      </p:sp>
      <p:sp>
        <p:nvSpPr>
          <p:cNvPr name="Freeform 13" id="13"/>
          <p:cNvSpPr/>
          <p:nvPr/>
        </p:nvSpPr>
        <p:spPr>
          <a:xfrm flipH="true" flipV="false" rot="0">
            <a:off x="13297631" y="6716818"/>
            <a:ext cx="3423849" cy="4015175"/>
          </a:xfrm>
          <a:custGeom>
            <a:avLst/>
            <a:gdLst/>
            <a:ahLst/>
            <a:cxnLst/>
            <a:rect r="r" b="b" t="t" l="l"/>
            <a:pathLst>
              <a:path h="4015175" w="3423849">
                <a:moveTo>
                  <a:pt x="3423849" y="0"/>
                </a:moveTo>
                <a:lnTo>
                  <a:pt x="0" y="0"/>
                </a:lnTo>
                <a:lnTo>
                  <a:pt x="0" y="4015174"/>
                </a:lnTo>
                <a:lnTo>
                  <a:pt x="3423849" y="4015174"/>
                </a:lnTo>
                <a:lnTo>
                  <a:pt x="342384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false" rot="0">
            <a:off x="10595815" y="7771081"/>
            <a:ext cx="6663485" cy="3246935"/>
          </a:xfrm>
          <a:custGeom>
            <a:avLst/>
            <a:gdLst/>
            <a:ahLst/>
            <a:cxnLst/>
            <a:rect r="r" b="b" t="t" l="l"/>
            <a:pathLst>
              <a:path h="3246935" w="6663485">
                <a:moveTo>
                  <a:pt x="6663485" y="0"/>
                </a:moveTo>
                <a:lnTo>
                  <a:pt x="0" y="0"/>
                </a:lnTo>
                <a:lnTo>
                  <a:pt x="0" y="3246935"/>
                </a:lnTo>
                <a:lnTo>
                  <a:pt x="6663485" y="3246935"/>
                </a:lnTo>
                <a:lnTo>
                  <a:pt x="666348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486564" y="1895516"/>
            <a:ext cx="13314872" cy="8229600"/>
          </a:xfrm>
          <a:prstGeom prst="rect">
            <a:avLst/>
          </a:prstGeom>
        </p:spPr>
      </p:pic>
      <p:sp>
        <p:nvSpPr>
          <p:cNvPr name="TextBox 4" id="4"/>
          <p:cNvSpPr txBox="true"/>
          <p:nvPr/>
        </p:nvSpPr>
        <p:spPr>
          <a:xfrm rot="0">
            <a:off x="1999267" y="255721"/>
            <a:ext cx="14289465" cy="1085215"/>
          </a:xfrm>
          <a:prstGeom prst="rect">
            <a:avLst/>
          </a:prstGeom>
        </p:spPr>
        <p:txBody>
          <a:bodyPr anchor="t" rtlCol="false" tIns="0" lIns="0" bIns="0" rIns="0">
            <a:spAutoFit/>
          </a:bodyPr>
          <a:lstStyle/>
          <a:p>
            <a:pPr algn="ctr">
              <a:lnSpc>
                <a:spcPts val="8959"/>
              </a:lnSpc>
            </a:pPr>
            <a:r>
              <a:rPr lang="en-US" sz="6399">
                <a:solidFill>
                  <a:srgbClr val="FFFFFF"/>
                </a:solidFill>
                <a:latin typeface="Baloo"/>
                <a:ea typeface="Baloo"/>
                <a:cs typeface="Baloo"/>
                <a:sym typeface="Baloo"/>
              </a:rPr>
              <a:t>Va chạm với cá địch cấp cao hơn</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25291" r="0" b="46086"/>
          <a:stretch>
            <a:fillRect/>
          </a:stretch>
        </p:blipFill>
        <p:spPr>
          <a:xfrm flipH="false" flipV="false" rot="0">
            <a:off x="0" y="3110068"/>
            <a:ext cx="18288000" cy="3233509"/>
          </a:xfrm>
          <a:prstGeom prst="rect">
            <a:avLst/>
          </a:prstGeom>
        </p:spPr>
      </p:pic>
      <p:sp>
        <p:nvSpPr>
          <p:cNvPr name="TextBox 4" id="4"/>
          <p:cNvSpPr txBox="true"/>
          <p:nvPr/>
        </p:nvSpPr>
        <p:spPr>
          <a:xfrm rot="0">
            <a:off x="1999267" y="255721"/>
            <a:ext cx="14289465" cy="1085215"/>
          </a:xfrm>
          <a:prstGeom prst="rect">
            <a:avLst/>
          </a:prstGeom>
        </p:spPr>
        <p:txBody>
          <a:bodyPr anchor="t" rtlCol="false" tIns="0" lIns="0" bIns="0" rIns="0">
            <a:spAutoFit/>
          </a:bodyPr>
          <a:lstStyle/>
          <a:p>
            <a:pPr algn="ctr">
              <a:lnSpc>
                <a:spcPts val="8959"/>
              </a:lnSpc>
            </a:pPr>
            <a:r>
              <a:rPr lang="en-US" sz="6399">
                <a:solidFill>
                  <a:srgbClr val="FFFFFF"/>
                </a:solidFill>
                <a:latin typeface="Baloo"/>
                <a:ea typeface="Baloo"/>
                <a:cs typeface="Baloo"/>
                <a:sym typeface="Baloo"/>
              </a:rPr>
              <a:t>Va chạm với cá boss</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04506" y="1340936"/>
            <a:ext cx="14034970" cy="8662048"/>
          </a:xfrm>
          <a:prstGeom prst="rect">
            <a:avLst/>
          </a:prstGeom>
        </p:spPr>
      </p:pic>
      <p:sp>
        <p:nvSpPr>
          <p:cNvPr name="TextBox 4" id="4"/>
          <p:cNvSpPr txBox="true"/>
          <p:nvPr/>
        </p:nvSpPr>
        <p:spPr>
          <a:xfrm rot="0">
            <a:off x="1999267" y="255721"/>
            <a:ext cx="14289465" cy="1085215"/>
          </a:xfrm>
          <a:prstGeom prst="rect">
            <a:avLst/>
          </a:prstGeom>
        </p:spPr>
        <p:txBody>
          <a:bodyPr anchor="t" rtlCol="false" tIns="0" lIns="0" bIns="0" rIns="0">
            <a:spAutoFit/>
          </a:bodyPr>
          <a:lstStyle/>
          <a:p>
            <a:pPr algn="ctr">
              <a:lnSpc>
                <a:spcPts val="8959"/>
              </a:lnSpc>
            </a:pPr>
            <a:r>
              <a:rPr lang="en-US" sz="6399">
                <a:solidFill>
                  <a:srgbClr val="FFFFFF"/>
                </a:solidFill>
                <a:latin typeface="Baloo"/>
                <a:ea typeface="Baloo"/>
                <a:cs typeface="Baloo"/>
                <a:sym typeface="Baloo"/>
              </a:rPr>
              <a:t>Va chạm với boom</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grpSp>
        <p:nvGrpSpPr>
          <p:cNvPr name="Group 3" id="3"/>
          <p:cNvGrpSpPr/>
          <p:nvPr/>
        </p:nvGrpSpPr>
        <p:grpSpPr>
          <a:xfrm rot="0">
            <a:off x="2450040" y="-1535199"/>
            <a:ext cx="13387920" cy="13357399"/>
            <a:chOff x="0" y="0"/>
            <a:chExt cx="17850560" cy="17809865"/>
          </a:xfrm>
        </p:grpSpPr>
        <p:sp>
          <p:nvSpPr>
            <p:cNvPr name="Freeform 4" id="4"/>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4"/>
              <a:stretch>
                <a:fillRect l="-81649" t="-42701" r="0" b="0"/>
              </a:stretch>
            </a:blipFill>
          </p:spPr>
        </p:sp>
        <p:sp>
          <p:nvSpPr>
            <p:cNvPr name="Freeform 5" id="5"/>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5"/>
              <a:stretch>
                <a:fillRect l="0" t="0" r="0" b="0"/>
              </a:stretch>
            </a:blipFill>
          </p:spPr>
        </p:sp>
      </p:grpSp>
      <p:sp>
        <p:nvSpPr>
          <p:cNvPr name="Freeform 6" id="6"/>
          <p:cNvSpPr/>
          <p:nvPr/>
        </p:nvSpPr>
        <p:spPr>
          <a:xfrm flipH="false" flipV="false" rot="0">
            <a:off x="15261970" y="4110128"/>
            <a:ext cx="4995399" cy="8229600"/>
          </a:xfrm>
          <a:custGeom>
            <a:avLst/>
            <a:gdLst/>
            <a:ahLst/>
            <a:cxnLst/>
            <a:rect r="r" b="b" t="t" l="l"/>
            <a:pathLst>
              <a:path h="8229600" w="4995399">
                <a:moveTo>
                  <a:pt x="0" y="0"/>
                </a:moveTo>
                <a:lnTo>
                  <a:pt x="4995399" y="0"/>
                </a:lnTo>
                <a:lnTo>
                  <a:pt x="4995399" y="8229600"/>
                </a:lnTo>
                <a:lnTo>
                  <a:pt x="0" y="8229600"/>
                </a:lnTo>
                <a:lnTo>
                  <a:pt x="0" y="0"/>
                </a:lnTo>
                <a:close/>
              </a:path>
            </a:pathLst>
          </a:custGeom>
          <a:blipFill>
            <a:blip r:embed="rId6"/>
            <a:stretch>
              <a:fillRect l="0" t="0" r="0" b="0"/>
            </a:stretch>
          </a:blipFill>
        </p:spPr>
      </p:sp>
      <p:sp>
        <p:nvSpPr>
          <p:cNvPr name="Freeform 7" id="7"/>
          <p:cNvSpPr/>
          <p:nvPr/>
        </p:nvSpPr>
        <p:spPr>
          <a:xfrm flipH="true" flipV="false" rot="0">
            <a:off x="-1971433" y="4609605"/>
            <a:ext cx="4995399" cy="8229600"/>
          </a:xfrm>
          <a:custGeom>
            <a:avLst/>
            <a:gdLst/>
            <a:ahLst/>
            <a:cxnLst/>
            <a:rect r="r" b="b" t="t" l="l"/>
            <a:pathLst>
              <a:path h="8229600" w="4995399">
                <a:moveTo>
                  <a:pt x="4995400" y="0"/>
                </a:moveTo>
                <a:lnTo>
                  <a:pt x="0" y="0"/>
                </a:lnTo>
                <a:lnTo>
                  <a:pt x="0" y="8229600"/>
                </a:lnTo>
                <a:lnTo>
                  <a:pt x="4995400" y="8229600"/>
                </a:lnTo>
                <a:lnTo>
                  <a:pt x="4995400" y="0"/>
                </a:lnTo>
                <a:close/>
              </a:path>
            </a:pathLst>
          </a:custGeom>
          <a:blipFill>
            <a:blip r:embed="rId6"/>
            <a:stretch>
              <a:fillRect l="0" t="0" r="0" b="0"/>
            </a:stretch>
          </a:blipFill>
        </p:spPr>
      </p:sp>
      <p:sp>
        <p:nvSpPr>
          <p:cNvPr name="Freeform 8" id="8"/>
          <p:cNvSpPr/>
          <p:nvPr/>
        </p:nvSpPr>
        <p:spPr>
          <a:xfrm flipH="true" flipV="false" rot="-1618263">
            <a:off x="-1369460" y="1046461"/>
            <a:ext cx="5571650" cy="3990694"/>
          </a:xfrm>
          <a:custGeom>
            <a:avLst/>
            <a:gdLst/>
            <a:ahLst/>
            <a:cxnLst/>
            <a:rect r="r" b="b" t="t" l="l"/>
            <a:pathLst>
              <a:path h="3990694" w="5571650">
                <a:moveTo>
                  <a:pt x="5571649" y="0"/>
                </a:moveTo>
                <a:lnTo>
                  <a:pt x="0" y="0"/>
                </a:lnTo>
                <a:lnTo>
                  <a:pt x="0" y="3990695"/>
                </a:lnTo>
                <a:lnTo>
                  <a:pt x="5571649" y="3990695"/>
                </a:lnTo>
                <a:lnTo>
                  <a:pt x="5571649" y="0"/>
                </a:lnTo>
                <a:close/>
              </a:path>
            </a:pathLst>
          </a:custGeom>
          <a:blipFill>
            <a:blip r:embed="rId7"/>
            <a:stretch>
              <a:fillRect l="0" t="0" r="0" b="0"/>
            </a:stretch>
          </a:blipFill>
        </p:spPr>
      </p:sp>
      <p:sp>
        <p:nvSpPr>
          <p:cNvPr name="Freeform 9" id="9"/>
          <p:cNvSpPr/>
          <p:nvPr/>
        </p:nvSpPr>
        <p:spPr>
          <a:xfrm flipH="true" flipV="false" rot="0">
            <a:off x="15009555" y="2506403"/>
            <a:ext cx="5812819" cy="1945713"/>
          </a:xfrm>
          <a:custGeom>
            <a:avLst/>
            <a:gdLst/>
            <a:ahLst/>
            <a:cxnLst/>
            <a:rect r="r" b="b" t="t" l="l"/>
            <a:pathLst>
              <a:path h="1945713" w="5812819">
                <a:moveTo>
                  <a:pt x="5812819" y="0"/>
                </a:moveTo>
                <a:lnTo>
                  <a:pt x="0" y="0"/>
                </a:lnTo>
                <a:lnTo>
                  <a:pt x="0" y="1945713"/>
                </a:lnTo>
                <a:lnTo>
                  <a:pt x="5812819" y="1945713"/>
                </a:lnTo>
                <a:lnTo>
                  <a:pt x="5812819" y="0"/>
                </a:lnTo>
                <a:close/>
              </a:path>
            </a:pathLst>
          </a:custGeom>
          <a:blipFill>
            <a:blip r:embed="rId8"/>
            <a:stretch>
              <a:fillRect l="0" t="0" r="0" b="0"/>
            </a:stretch>
          </a:blipFill>
        </p:spPr>
      </p:sp>
      <p:sp>
        <p:nvSpPr>
          <p:cNvPr name="Freeform 10" id="10"/>
          <p:cNvSpPr/>
          <p:nvPr/>
        </p:nvSpPr>
        <p:spPr>
          <a:xfrm flipH="false" flipV="false" rot="0">
            <a:off x="2005969" y="7361506"/>
            <a:ext cx="3423849" cy="4015175"/>
          </a:xfrm>
          <a:custGeom>
            <a:avLst/>
            <a:gdLst/>
            <a:ahLst/>
            <a:cxnLst/>
            <a:rect r="r" b="b" t="t" l="l"/>
            <a:pathLst>
              <a:path h="4015175" w="3423849">
                <a:moveTo>
                  <a:pt x="0" y="0"/>
                </a:moveTo>
                <a:lnTo>
                  <a:pt x="3423849" y="0"/>
                </a:lnTo>
                <a:lnTo>
                  <a:pt x="3423849" y="4015175"/>
                </a:lnTo>
                <a:lnTo>
                  <a:pt x="0" y="40151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13297631" y="6716818"/>
            <a:ext cx="3423849" cy="4015175"/>
          </a:xfrm>
          <a:custGeom>
            <a:avLst/>
            <a:gdLst/>
            <a:ahLst/>
            <a:cxnLst/>
            <a:rect r="r" b="b" t="t" l="l"/>
            <a:pathLst>
              <a:path h="4015175" w="3423849">
                <a:moveTo>
                  <a:pt x="3423849" y="0"/>
                </a:moveTo>
                <a:lnTo>
                  <a:pt x="0" y="0"/>
                </a:lnTo>
                <a:lnTo>
                  <a:pt x="0" y="4015174"/>
                </a:lnTo>
                <a:lnTo>
                  <a:pt x="3423849" y="4015174"/>
                </a:lnTo>
                <a:lnTo>
                  <a:pt x="342384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10595815" y="7771081"/>
            <a:ext cx="6663485" cy="3246935"/>
          </a:xfrm>
          <a:custGeom>
            <a:avLst/>
            <a:gdLst/>
            <a:ahLst/>
            <a:cxnLst/>
            <a:rect r="r" b="b" t="t" l="l"/>
            <a:pathLst>
              <a:path h="3246935" w="6663485">
                <a:moveTo>
                  <a:pt x="6663485" y="0"/>
                </a:moveTo>
                <a:lnTo>
                  <a:pt x="0" y="0"/>
                </a:lnTo>
                <a:lnTo>
                  <a:pt x="0" y="3246935"/>
                </a:lnTo>
                <a:lnTo>
                  <a:pt x="6663485" y="3246935"/>
                </a:lnTo>
                <a:lnTo>
                  <a:pt x="666348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232652" y="5706070"/>
            <a:ext cx="13944249" cy="2726616"/>
          </a:xfrm>
          <a:custGeom>
            <a:avLst/>
            <a:gdLst/>
            <a:ahLst/>
            <a:cxnLst/>
            <a:rect r="r" b="b" t="t" l="l"/>
            <a:pathLst>
              <a:path h="2726616" w="13944249">
                <a:moveTo>
                  <a:pt x="0" y="0"/>
                </a:moveTo>
                <a:lnTo>
                  <a:pt x="13944249" y="0"/>
                </a:lnTo>
                <a:lnTo>
                  <a:pt x="13944249" y="2726616"/>
                </a:lnTo>
                <a:lnTo>
                  <a:pt x="0" y="2726616"/>
                </a:lnTo>
                <a:lnTo>
                  <a:pt x="0" y="0"/>
                </a:lnTo>
                <a:close/>
              </a:path>
            </a:pathLst>
          </a:custGeom>
          <a:blipFill>
            <a:blip r:embed="rId13"/>
            <a:stretch>
              <a:fillRect l="0" t="-70294" r="0" b="-83795"/>
            </a:stretch>
          </a:blipFill>
        </p:spPr>
      </p:sp>
      <p:sp>
        <p:nvSpPr>
          <p:cNvPr name="TextBox 14" id="14"/>
          <p:cNvSpPr txBox="true"/>
          <p:nvPr/>
        </p:nvSpPr>
        <p:spPr>
          <a:xfrm rot="0">
            <a:off x="0" y="61653"/>
            <a:ext cx="18288000" cy="2797174"/>
          </a:xfrm>
          <a:prstGeom prst="rect">
            <a:avLst/>
          </a:prstGeom>
        </p:spPr>
        <p:txBody>
          <a:bodyPr anchor="t" rtlCol="false" tIns="0" lIns="0" bIns="0" rIns="0">
            <a:spAutoFit/>
          </a:bodyPr>
          <a:lstStyle/>
          <a:p>
            <a:pPr algn="ctr">
              <a:lnSpc>
                <a:spcPts val="11200"/>
              </a:lnSpc>
            </a:pPr>
            <a:r>
              <a:rPr lang="en-US" sz="8000">
                <a:solidFill>
                  <a:srgbClr val="FFFFFF"/>
                </a:solidFill>
                <a:latin typeface="Baloo"/>
                <a:ea typeface="Baloo"/>
                <a:cs typeface="Baloo"/>
                <a:sym typeface="Baloo"/>
              </a:rPr>
              <a:t>Công thức biểu diễn chuyển động của cá theo đồ thị hình sin</a:t>
            </a:r>
          </a:p>
        </p:txBody>
      </p:sp>
      <p:sp>
        <p:nvSpPr>
          <p:cNvPr name="TextBox 15" id="15"/>
          <p:cNvSpPr txBox="true"/>
          <p:nvPr/>
        </p:nvSpPr>
        <p:spPr>
          <a:xfrm rot="0">
            <a:off x="2689257" y="3621863"/>
            <a:ext cx="13487644" cy="18992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Baloo"/>
                <a:ea typeface="Baloo"/>
                <a:cs typeface="Baloo"/>
                <a:sym typeface="Baloo"/>
              </a:rPr>
              <a:t>self.wave_offset = random.uniform(0, math.pi * 2)</a:t>
            </a:r>
          </a:p>
          <a:p>
            <a:pPr algn="l" marL="777240" indent="-388620" lvl="1">
              <a:lnSpc>
                <a:spcPts val="5040"/>
              </a:lnSpc>
              <a:buFont typeface="Arial"/>
              <a:buChar char="•"/>
            </a:pPr>
            <a:r>
              <a:rPr lang="en-US" sz="3600">
                <a:solidFill>
                  <a:srgbClr val="FFFFFF"/>
                </a:solidFill>
                <a:latin typeface="Baloo"/>
                <a:ea typeface="Baloo"/>
                <a:cs typeface="Baloo"/>
                <a:sym typeface="Baloo"/>
              </a:rPr>
              <a:t>self.wave_amplitude = random.uniform(0.5, 0.75)</a:t>
            </a:r>
          </a:p>
          <a:p>
            <a:pPr algn="l" marL="777240" indent="-388620" lvl="1">
              <a:lnSpc>
                <a:spcPts val="5040"/>
              </a:lnSpc>
              <a:buFont typeface="Arial"/>
              <a:buChar char="•"/>
            </a:pPr>
            <a:r>
              <a:rPr lang="en-US" sz="3600">
                <a:solidFill>
                  <a:srgbClr val="FFFFFF"/>
                </a:solidFill>
                <a:latin typeface="Baloo"/>
                <a:ea typeface="Baloo"/>
                <a:cs typeface="Baloo"/>
                <a:sym typeface="Baloo"/>
              </a:rPr>
              <a:t>self.y += self.wave_amplitude * math.sin(self.wave_offset)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1520336" y="1028700"/>
            <a:ext cx="3796132" cy="3658090"/>
          </a:xfrm>
          <a:custGeom>
            <a:avLst/>
            <a:gdLst/>
            <a:ahLst/>
            <a:cxnLst/>
            <a:rect r="r" b="b" t="t" l="l"/>
            <a:pathLst>
              <a:path h="3658090" w="3796132">
                <a:moveTo>
                  <a:pt x="0" y="0"/>
                </a:moveTo>
                <a:lnTo>
                  <a:pt x="3796131" y="0"/>
                </a:lnTo>
                <a:lnTo>
                  <a:pt x="3796131" y="3658090"/>
                </a:lnTo>
                <a:lnTo>
                  <a:pt x="0" y="3658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18401" y="3074525"/>
            <a:ext cx="10789440" cy="15005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Giao diện trò chơi</a:t>
            </a:r>
          </a:p>
        </p:txBody>
      </p:sp>
      <p:sp>
        <p:nvSpPr>
          <p:cNvPr name="Freeform 10" id="10"/>
          <p:cNvSpPr/>
          <p:nvPr/>
        </p:nvSpPr>
        <p:spPr>
          <a:xfrm flipH="true" flipV="false" rot="0">
            <a:off x="13138110" y="3591315"/>
            <a:ext cx="3489802" cy="3362900"/>
          </a:xfrm>
          <a:custGeom>
            <a:avLst/>
            <a:gdLst/>
            <a:ahLst/>
            <a:cxnLst/>
            <a:rect r="r" b="b" t="t" l="l"/>
            <a:pathLst>
              <a:path h="3362900" w="3489802">
                <a:moveTo>
                  <a:pt x="3489802" y="0"/>
                </a:moveTo>
                <a:lnTo>
                  <a:pt x="0" y="0"/>
                </a:lnTo>
                <a:lnTo>
                  <a:pt x="0" y="3362900"/>
                </a:lnTo>
                <a:lnTo>
                  <a:pt x="3489802" y="3362900"/>
                </a:lnTo>
                <a:lnTo>
                  <a:pt x="3489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6449" y="0"/>
            <a:ext cx="16795102" cy="10287000"/>
          </a:xfrm>
          <a:custGeom>
            <a:avLst/>
            <a:gdLst/>
            <a:ahLst/>
            <a:cxnLst/>
            <a:rect r="r" b="b" t="t" l="l"/>
            <a:pathLst>
              <a:path h="10287000" w="16795102">
                <a:moveTo>
                  <a:pt x="0" y="0"/>
                </a:moveTo>
                <a:lnTo>
                  <a:pt x="16795102" y="0"/>
                </a:lnTo>
                <a:lnTo>
                  <a:pt x="16795102" y="10287000"/>
                </a:lnTo>
                <a:lnTo>
                  <a:pt x="0" y="10287000"/>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0585" y="0"/>
            <a:ext cx="16726829" cy="10287000"/>
          </a:xfrm>
          <a:custGeom>
            <a:avLst/>
            <a:gdLst/>
            <a:ahLst/>
            <a:cxnLst/>
            <a:rect r="r" b="b" t="t" l="l"/>
            <a:pathLst>
              <a:path h="10287000" w="16726829">
                <a:moveTo>
                  <a:pt x="0" y="0"/>
                </a:moveTo>
                <a:lnTo>
                  <a:pt x="16726830" y="0"/>
                </a:lnTo>
                <a:lnTo>
                  <a:pt x="16726830" y="10287000"/>
                </a:lnTo>
                <a:lnTo>
                  <a:pt x="0" y="1028700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8032" y="0"/>
            <a:ext cx="16591935" cy="10287000"/>
          </a:xfrm>
          <a:custGeom>
            <a:avLst/>
            <a:gdLst/>
            <a:ahLst/>
            <a:cxnLst/>
            <a:rect r="r" b="b" t="t" l="l"/>
            <a:pathLst>
              <a:path h="10287000" w="16591935">
                <a:moveTo>
                  <a:pt x="0" y="0"/>
                </a:moveTo>
                <a:lnTo>
                  <a:pt x="16591936" y="0"/>
                </a:lnTo>
                <a:lnTo>
                  <a:pt x="16591936" y="10287000"/>
                </a:lnTo>
                <a:lnTo>
                  <a:pt x="0" y="10287000"/>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7550" y="0"/>
            <a:ext cx="16692901" cy="10287000"/>
          </a:xfrm>
          <a:custGeom>
            <a:avLst/>
            <a:gdLst/>
            <a:ahLst/>
            <a:cxnLst/>
            <a:rect r="r" b="b" t="t" l="l"/>
            <a:pathLst>
              <a:path h="10287000" w="16692901">
                <a:moveTo>
                  <a:pt x="0" y="0"/>
                </a:moveTo>
                <a:lnTo>
                  <a:pt x="16692900" y="0"/>
                </a:lnTo>
                <a:lnTo>
                  <a:pt x="16692900" y="10287000"/>
                </a:lnTo>
                <a:lnTo>
                  <a:pt x="0" y="1028700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7550" y="0"/>
            <a:ext cx="16692901" cy="10287000"/>
          </a:xfrm>
          <a:custGeom>
            <a:avLst/>
            <a:gdLst/>
            <a:ahLst/>
            <a:cxnLst/>
            <a:rect r="r" b="b" t="t" l="l"/>
            <a:pathLst>
              <a:path h="10287000" w="16692901">
                <a:moveTo>
                  <a:pt x="0" y="0"/>
                </a:moveTo>
                <a:lnTo>
                  <a:pt x="16692900" y="0"/>
                </a:lnTo>
                <a:lnTo>
                  <a:pt x="16692900"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grpSp>
        <p:nvGrpSpPr>
          <p:cNvPr name="Group 3" id="3"/>
          <p:cNvGrpSpPr/>
          <p:nvPr/>
        </p:nvGrpSpPr>
        <p:grpSpPr>
          <a:xfrm rot="0">
            <a:off x="2450040" y="-1535199"/>
            <a:ext cx="13387920" cy="13357399"/>
            <a:chOff x="0" y="0"/>
            <a:chExt cx="17850560" cy="17809865"/>
          </a:xfrm>
        </p:grpSpPr>
        <p:sp>
          <p:nvSpPr>
            <p:cNvPr name="Freeform 4" id="4"/>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4"/>
              <a:stretch>
                <a:fillRect l="-81649" t="-42701" r="0" b="0"/>
              </a:stretch>
            </a:blipFill>
          </p:spPr>
        </p:sp>
        <p:sp>
          <p:nvSpPr>
            <p:cNvPr name="Freeform 5" id="5"/>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5"/>
              <a:stretch>
                <a:fillRect l="0" t="0" r="0" b="0"/>
              </a:stretch>
            </a:blipFill>
          </p:spPr>
        </p:sp>
      </p:grpSp>
      <p:sp>
        <p:nvSpPr>
          <p:cNvPr name="Freeform 6" id="6"/>
          <p:cNvSpPr/>
          <p:nvPr/>
        </p:nvSpPr>
        <p:spPr>
          <a:xfrm flipH="false" flipV="false" rot="0">
            <a:off x="15261970" y="4110128"/>
            <a:ext cx="4995399" cy="8229600"/>
          </a:xfrm>
          <a:custGeom>
            <a:avLst/>
            <a:gdLst/>
            <a:ahLst/>
            <a:cxnLst/>
            <a:rect r="r" b="b" t="t" l="l"/>
            <a:pathLst>
              <a:path h="8229600" w="4995399">
                <a:moveTo>
                  <a:pt x="0" y="0"/>
                </a:moveTo>
                <a:lnTo>
                  <a:pt x="4995399" y="0"/>
                </a:lnTo>
                <a:lnTo>
                  <a:pt x="4995399" y="8229600"/>
                </a:lnTo>
                <a:lnTo>
                  <a:pt x="0" y="8229600"/>
                </a:lnTo>
                <a:lnTo>
                  <a:pt x="0" y="0"/>
                </a:lnTo>
                <a:close/>
              </a:path>
            </a:pathLst>
          </a:custGeom>
          <a:blipFill>
            <a:blip r:embed="rId6"/>
            <a:stretch>
              <a:fillRect l="0" t="0" r="0" b="0"/>
            </a:stretch>
          </a:blipFill>
        </p:spPr>
      </p:sp>
      <p:sp>
        <p:nvSpPr>
          <p:cNvPr name="Freeform 7" id="7"/>
          <p:cNvSpPr/>
          <p:nvPr/>
        </p:nvSpPr>
        <p:spPr>
          <a:xfrm flipH="true" flipV="false" rot="0">
            <a:off x="-1971433" y="4609605"/>
            <a:ext cx="4995399" cy="8229600"/>
          </a:xfrm>
          <a:custGeom>
            <a:avLst/>
            <a:gdLst/>
            <a:ahLst/>
            <a:cxnLst/>
            <a:rect r="r" b="b" t="t" l="l"/>
            <a:pathLst>
              <a:path h="8229600" w="4995399">
                <a:moveTo>
                  <a:pt x="4995400" y="0"/>
                </a:moveTo>
                <a:lnTo>
                  <a:pt x="0" y="0"/>
                </a:lnTo>
                <a:lnTo>
                  <a:pt x="0" y="8229600"/>
                </a:lnTo>
                <a:lnTo>
                  <a:pt x="4995400" y="8229600"/>
                </a:lnTo>
                <a:lnTo>
                  <a:pt x="4995400" y="0"/>
                </a:lnTo>
                <a:close/>
              </a:path>
            </a:pathLst>
          </a:custGeom>
          <a:blipFill>
            <a:blip r:embed="rId6"/>
            <a:stretch>
              <a:fillRect l="0" t="0" r="0" b="0"/>
            </a:stretch>
          </a:blipFill>
        </p:spPr>
      </p:sp>
      <p:sp>
        <p:nvSpPr>
          <p:cNvPr name="Freeform 8" id="8"/>
          <p:cNvSpPr/>
          <p:nvPr/>
        </p:nvSpPr>
        <p:spPr>
          <a:xfrm flipH="true" flipV="false" rot="-1618263">
            <a:off x="-1369460" y="1046461"/>
            <a:ext cx="5571650" cy="3990694"/>
          </a:xfrm>
          <a:custGeom>
            <a:avLst/>
            <a:gdLst/>
            <a:ahLst/>
            <a:cxnLst/>
            <a:rect r="r" b="b" t="t" l="l"/>
            <a:pathLst>
              <a:path h="3990694" w="5571650">
                <a:moveTo>
                  <a:pt x="5571649" y="0"/>
                </a:moveTo>
                <a:lnTo>
                  <a:pt x="0" y="0"/>
                </a:lnTo>
                <a:lnTo>
                  <a:pt x="0" y="3990695"/>
                </a:lnTo>
                <a:lnTo>
                  <a:pt x="5571649" y="3990695"/>
                </a:lnTo>
                <a:lnTo>
                  <a:pt x="5571649" y="0"/>
                </a:lnTo>
                <a:close/>
              </a:path>
            </a:pathLst>
          </a:custGeom>
          <a:blipFill>
            <a:blip r:embed="rId7"/>
            <a:stretch>
              <a:fillRect l="0" t="0" r="0" b="0"/>
            </a:stretch>
          </a:blipFill>
        </p:spPr>
      </p:sp>
      <p:sp>
        <p:nvSpPr>
          <p:cNvPr name="Freeform 9" id="9"/>
          <p:cNvSpPr/>
          <p:nvPr/>
        </p:nvSpPr>
        <p:spPr>
          <a:xfrm flipH="true" flipV="false" rot="0">
            <a:off x="15009555" y="2506403"/>
            <a:ext cx="5812819" cy="1945713"/>
          </a:xfrm>
          <a:custGeom>
            <a:avLst/>
            <a:gdLst/>
            <a:ahLst/>
            <a:cxnLst/>
            <a:rect r="r" b="b" t="t" l="l"/>
            <a:pathLst>
              <a:path h="1945713" w="5812819">
                <a:moveTo>
                  <a:pt x="5812819" y="0"/>
                </a:moveTo>
                <a:lnTo>
                  <a:pt x="0" y="0"/>
                </a:lnTo>
                <a:lnTo>
                  <a:pt x="0" y="1945713"/>
                </a:lnTo>
                <a:lnTo>
                  <a:pt x="5812819" y="1945713"/>
                </a:lnTo>
                <a:lnTo>
                  <a:pt x="5812819" y="0"/>
                </a:lnTo>
                <a:close/>
              </a:path>
            </a:pathLst>
          </a:custGeom>
          <a:blipFill>
            <a:blip r:embed="rId8"/>
            <a:stretch>
              <a:fillRect l="0" t="0" r="0" b="0"/>
            </a:stretch>
          </a:blipFill>
        </p:spPr>
      </p:sp>
      <p:sp>
        <p:nvSpPr>
          <p:cNvPr name="Freeform 10" id="10"/>
          <p:cNvSpPr/>
          <p:nvPr/>
        </p:nvSpPr>
        <p:spPr>
          <a:xfrm flipH="false" flipV="false" rot="0">
            <a:off x="2005969" y="7361506"/>
            <a:ext cx="3423849" cy="4015175"/>
          </a:xfrm>
          <a:custGeom>
            <a:avLst/>
            <a:gdLst/>
            <a:ahLst/>
            <a:cxnLst/>
            <a:rect r="r" b="b" t="t" l="l"/>
            <a:pathLst>
              <a:path h="4015175" w="3423849">
                <a:moveTo>
                  <a:pt x="0" y="0"/>
                </a:moveTo>
                <a:lnTo>
                  <a:pt x="3423849" y="0"/>
                </a:lnTo>
                <a:lnTo>
                  <a:pt x="3423849" y="4015175"/>
                </a:lnTo>
                <a:lnTo>
                  <a:pt x="0" y="40151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978708" y="61653"/>
            <a:ext cx="143305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Baloo"/>
                <a:ea typeface="Baloo"/>
                <a:cs typeface="Baloo"/>
                <a:sym typeface="Baloo"/>
              </a:rPr>
              <a:t>Về trò chơi “Cá lớn nuốt cá bé”</a:t>
            </a:r>
          </a:p>
        </p:txBody>
      </p:sp>
      <p:sp>
        <p:nvSpPr>
          <p:cNvPr name="TextBox 12" id="12"/>
          <p:cNvSpPr txBox="true"/>
          <p:nvPr/>
        </p:nvSpPr>
        <p:spPr>
          <a:xfrm rot="0">
            <a:off x="3996427" y="3546157"/>
            <a:ext cx="11013128" cy="253746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Baloo"/>
                <a:ea typeface="Baloo"/>
                <a:cs typeface="Baloo"/>
                <a:sym typeface="Baloo"/>
              </a:rPr>
              <a:t>Trong trò chơi này, người chơi sẽ điều khiển một chú cá, liên tục “ăn” những chú cá nhỏ hơn và tránh những kẻ săn mồi để hoàn thành mục tiêu là “sống lâu nhất có thể”</a:t>
            </a:r>
          </a:p>
        </p:txBody>
      </p:sp>
      <p:sp>
        <p:nvSpPr>
          <p:cNvPr name="Freeform 13" id="13"/>
          <p:cNvSpPr/>
          <p:nvPr/>
        </p:nvSpPr>
        <p:spPr>
          <a:xfrm flipH="true" flipV="false" rot="0">
            <a:off x="13297631" y="6716818"/>
            <a:ext cx="3423849" cy="4015175"/>
          </a:xfrm>
          <a:custGeom>
            <a:avLst/>
            <a:gdLst/>
            <a:ahLst/>
            <a:cxnLst/>
            <a:rect r="r" b="b" t="t" l="l"/>
            <a:pathLst>
              <a:path h="4015175" w="3423849">
                <a:moveTo>
                  <a:pt x="3423849" y="0"/>
                </a:moveTo>
                <a:lnTo>
                  <a:pt x="0" y="0"/>
                </a:lnTo>
                <a:lnTo>
                  <a:pt x="0" y="4015174"/>
                </a:lnTo>
                <a:lnTo>
                  <a:pt x="3423849" y="4015174"/>
                </a:lnTo>
                <a:lnTo>
                  <a:pt x="342384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0">
            <a:off x="10595815" y="7771081"/>
            <a:ext cx="6663485" cy="3246935"/>
          </a:xfrm>
          <a:custGeom>
            <a:avLst/>
            <a:gdLst/>
            <a:ahLst/>
            <a:cxnLst/>
            <a:rect r="r" b="b" t="t" l="l"/>
            <a:pathLst>
              <a:path h="3246935" w="6663485">
                <a:moveTo>
                  <a:pt x="6663485" y="0"/>
                </a:moveTo>
                <a:lnTo>
                  <a:pt x="0" y="0"/>
                </a:lnTo>
                <a:lnTo>
                  <a:pt x="0" y="3246935"/>
                </a:lnTo>
                <a:lnTo>
                  <a:pt x="6663485" y="3246935"/>
                </a:lnTo>
                <a:lnTo>
                  <a:pt x="666348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TextBox 8" id="8"/>
          <p:cNvSpPr txBox="true"/>
          <p:nvPr/>
        </p:nvSpPr>
        <p:spPr>
          <a:xfrm rot="0">
            <a:off x="3418401" y="111327"/>
            <a:ext cx="10789440" cy="15005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Kết luận</a:t>
            </a:r>
          </a:p>
        </p:txBody>
      </p:sp>
      <p:sp>
        <p:nvSpPr>
          <p:cNvPr name="Freeform 9" id="9"/>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85680" y="1915267"/>
            <a:ext cx="12758948" cy="53244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Baloo"/>
                <a:ea typeface="Baloo"/>
                <a:cs typeface="Baloo"/>
                <a:sym typeface="Baloo"/>
              </a:rPr>
              <a:t>Hệ thống điều khiển đa dạng – Cho phép người chơi di chuyển cá bằng WASD, phím mũi tên, hoặc cử động tay thông qua MediaPipe.</a:t>
            </a:r>
          </a:p>
          <a:p>
            <a:pPr algn="l" marL="647700" indent="-323850" lvl="1">
              <a:lnSpc>
                <a:spcPts val="4200"/>
              </a:lnSpc>
              <a:buFont typeface="Arial"/>
              <a:buChar char="•"/>
            </a:pPr>
            <a:r>
              <a:rPr lang="en-US" sz="3000">
                <a:solidFill>
                  <a:srgbClr val="FFFFFF"/>
                </a:solidFill>
                <a:latin typeface="Baloo"/>
                <a:ea typeface="Baloo"/>
                <a:cs typeface="Baloo"/>
                <a:sym typeface="Baloo"/>
              </a:rPr>
              <a:t>Hệ thống âm thanh sống động – Nhạc nền và hiệu ứng được thiết kế phù hợp với chủ đề đại dương.</a:t>
            </a:r>
          </a:p>
          <a:p>
            <a:pPr algn="l" marL="647700" indent="-323850" lvl="1">
              <a:lnSpc>
                <a:spcPts val="4200"/>
              </a:lnSpc>
              <a:buFont typeface="Arial"/>
              <a:buChar char="•"/>
            </a:pPr>
            <a:r>
              <a:rPr lang="en-US" sz="3000">
                <a:solidFill>
                  <a:srgbClr val="FFFFFF"/>
                </a:solidFill>
                <a:latin typeface="Baloo"/>
                <a:ea typeface="Baloo"/>
                <a:cs typeface="Baloo"/>
                <a:sym typeface="Baloo"/>
              </a:rPr>
              <a:t>Kẻ địc</a:t>
            </a:r>
            <a:r>
              <a:rPr lang="en-US" sz="3000">
                <a:solidFill>
                  <a:srgbClr val="FFFFFF"/>
                </a:solidFill>
                <a:latin typeface="Baloo"/>
                <a:ea typeface="Baloo"/>
                <a:cs typeface="Baloo"/>
                <a:sym typeface="Baloo"/>
              </a:rPr>
              <a:t>h đa dạng &amp; thử thách. </a:t>
            </a:r>
          </a:p>
          <a:p>
            <a:pPr algn="l" marL="647700" indent="-323850" lvl="1">
              <a:lnSpc>
                <a:spcPts val="4200"/>
              </a:lnSpc>
              <a:buFont typeface="Arial"/>
              <a:buChar char="•"/>
            </a:pPr>
            <a:r>
              <a:rPr lang="en-US" sz="3000">
                <a:solidFill>
                  <a:srgbClr val="FFFFFF"/>
                </a:solidFill>
                <a:latin typeface="Baloo"/>
                <a:ea typeface="Baloo"/>
                <a:cs typeface="Baloo"/>
                <a:sym typeface="Baloo"/>
              </a:rPr>
              <a:t>Hệ thống điểm số &amp; kinh nghiệm hợp lý – Cho phép người chơi tăng cấp, phát triển kích thước cá, đảm bảo yếu tố thăng tiến tự nhiên theo thời gian.</a:t>
            </a:r>
          </a:p>
          <a:p>
            <a:pPr algn="l" marL="647700" indent="-323850" lvl="1">
              <a:lnSpc>
                <a:spcPts val="4200"/>
              </a:lnSpc>
              <a:spcBef>
                <a:spcPct val="0"/>
              </a:spcBef>
              <a:buFont typeface="Arial"/>
              <a:buChar char="•"/>
            </a:pPr>
            <a:r>
              <a:rPr lang="en-US" sz="3000">
                <a:solidFill>
                  <a:srgbClr val="FFFFFF"/>
                </a:solidFill>
                <a:latin typeface="Baloo"/>
                <a:ea typeface="Baloo"/>
                <a:cs typeface="Baloo"/>
                <a:sym typeface="Baloo"/>
              </a:rPr>
              <a:t>Các chức năng hỗ trợ đầy đủ – Bảng xếp hạng, thông tin trò chơi, tùy chỉnh âm thanh giúp tăng tính cá nhân hóa.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26" t="-55785" r="-10510" b="-58008"/>
            </a:stretch>
          </a:blipFill>
        </p:spPr>
      </p:sp>
      <p:sp>
        <p:nvSpPr>
          <p:cNvPr name="Freeform 3" id="3"/>
          <p:cNvSpPr/>
          <p:nvPr/>
        </p:nvSpPr>
        <p:spPr>
          <a:xfrm flipH="true" flipV="false" rot="0">
            <a:off x="16169558" y="471574"/>
            <a:ext cx="3312866" cy="10294216"/>
          </a:xfrm>
          <a:custGeom>
            <a:avLst/>
            <a:gdLst/>
            <a:ahLst/>
            <a:cxnLst/>
            <a:rect r="r" b="b" t="t" l="l"/>
            <a:pathLst>
              <a:path h="10294216" w="3312866">
                <a:moveTo>
                  <a:pt x="3312866" y="0"/>
                </a:moveTo>
                <a:lnTo>
                  <a:pt x="0" y="0"/>
                </a:lnTo>
                <a:lnTo>
                  <a:pt x="0" y="10294216"/>
                </a:lnTo>
                <a:lnTo>
                  <a:pt x="3312866" y="10294216"/>
                </a:lnTo>
                <a:lnTo>
                  <a:pt x="33128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6201" y="273252"/>
            <a:ext cx="3312866" cy="10294216"/>
          </a:xfrm>
          <a:custGeom>
            <a:avLst/>
            <a:gdLst/>
            <a:ahLst/>
            <a:cxnLst/>
            <a:rect r="r" b="b" t="t" l="l"/>
            <a:pathLst>
              <a:path h="10294216" w="3312866">
                <a:moveTo>
                  <a:pt x="0" y="0"/>
                </a:moveTo>
                <a:lnTo>
                  <a:pt x="3312866" y="0"/>
                </a:lnTo>
                <a:lnTo>
                  <a:pt x="3312866" y="10294216"/>
                </a:lnTo>
                <a:lnTo>
                  <a:pt x="0" y="1029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0040" y="-1535199"/>
            <a:ext cx="13387920" cy="13357399"/>
            <a:chOff x="0" y="0"/>
            <a:chExt cx="17850560" cy="17809865"/>
          </a:xfrm>
        </p:grpSpPr>
        <p:sp>
          <p:nvSpPr>
            <p:cNvPr name="Freeform 6" id="6"/>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5"/>
              <a:stretch>
                <a:fillRect l="-81649" t="-42701" r="0" b="0"/>
              </a:stretch>
            </a:blipFill>
          </p:spPr>
        </p:sp>
        <p:sp>
          <p:nvSpPr>
            <p:cNvPr name="Freeform 7" id="7"/>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6"/>
              <a:stretch>
                <a:fillRect l="0" t="0" r="0" b="0"/>
              </a:stretch>
            </a:blipFill>
          </p:spPr>
        </p:sp>
      </p:grpSp>
      <p:sp>
        <p:nvSpPr>
          <p:cNvPr name="Freeform 8" id="8"/>
          <p:cNvSpPr/>
          <p:nvPr/>
        </p:nvSpPr>
        <p:spPr>
          <a:xfrm flipH="false" flipV="false" rot="0">
            <a:off x="1520336" y="1028700"/>
            <a:ext cx="3796132" cy="3658090"/>
          </a:xfrm>
          <a:custGeom>
            <a:avLst/>
            <a:gdLst/>
            <a:ahLst/>
            <a:cxnLst/>
            <a:rect r="r" b="b" t="t" l="l"/>
            <a:pathLst>
              <a:path h="3658090" w="3796132">
                <a:moveTo>
                  <a:pt x="0" y="0"/>
                </a:moveTo>
                <a:lnTo>
                  <a:pt x="3796131" y="0"/>
                </a:lnTo>
                <a:lnTo>
                  <a:pt x="3796131" y="3658090"/>
                </a:lnTo>
                <a:lnTo>
                  <a:pt x="0" y="36580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18401" y="4837675"/>
            <a:ext cx="10789440" cy="1500506"/>
          </a:xfrm>
          <a:prstGeom prst="rect">
            <a:avLst/>
          </a:prstGeom>
        </p:spPr>
        <p:txBody>
          <a:bodyPr anchor="t" rtlCol="false" tIns="0" lIns="0" bIns="0" rIns="0">
            <a:spAutoFit/>
          </a:bodyPr>
          <a:lstStyle/>
          <a:p>
            <a:pPr algn="ctr">
              <a:lnSpc>
                <a:spcPts val="12319"/>
              </a:lnSpc>
            </a:pPr>
            <a:r>
              <a:rPr lang="en-US" sz="8799">
                <a:solidFill>
                  <a:srgbClr val="FFFFFF"/>
                </a:solidFill>
                <a:latin typeface="Baloo"/>
                <a:ea typeface="Baloo"/>
                <a:cs typeface="Baloo"/>
                <a:sym typeface="Baloo"/>
              </a:rPr>
              <a:t>Thanks for listening!</a:t>
            </a:r>
          </a:p>
        </p:txBody>
      </p:sp>
      <p:sp>
        <p:nvSpPr>
          <p:cNvPr name="Freeform 10" id="10"/>
          <p:cNvSpPr/>
          <p:nvPr/>
        </p:nvSpPr>
        <p:spPr>
          <a:xfrm flipH="true" flipV="false" rot="0">
            <a:off x="13138110" y="3591315"/>
            <a:ext cx="3489802" cy="3362900"/>
          </a:xfrm>
          <a:custGeom>
            <a:avLst/>
            <a:gdLst/>
            <a:ahLst/>
            <a:cxnLst/>
            <a:rect r="r" b="b" t="t" l="l"/>
            <a:pathLst>
              <a:path h="3362900" w="3489802">
                <a:moveTo>
                  <a:pt x="3489802" y="0"/>
                </a:moveTo>
                <a:lnTo>
                  <a:pt x="0" y="0"/>
                </a:lnTo>
                <a:lnTo>
                  <a:pt x="0" y="3362900"/>
                </a:lnTo>
                <a:lnTo>
                  <a:pt x="3489802" y="3362900"/>
                </a:lnTo>
                <a:lnTo>
                  <a:pt x="3489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036176" y="6650990"/>
            <a:ext cx="4446248" cy="4114800"/>
          </a:xfrm>
          <a:custGeom>
            <a:avLst/>
            <a:gdLst/>
            <a:ahLst/>
            <a:cxnLst/>
            <a:rect r="r" b="b" t="t" l="l"/>
            <a:pathLst>
              <a:path h="4114800" w="4446248">
                <a:moveTo>
                  <a:pt x="0" y="0"/>
                </a:moveTo>
                <a:lnTo>
                  <a:pt x="4446248" y="0"/>
                </a:lnTo>
                <a:lnTo>
                  <a:pt x="444624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702788" y="6650990"/>
            <a:ext cx="4446248" cy="4114800"/>
          </a:xfrm>
          <a:custGeom>
            <a:avLst/>
            <a:gdLst/>
            <a:ahLst/>
            <a:cxnLst/>
            <a:rect r="r" b="b" t="t" l="l"/>
            <a:pathLst>
              <a:path h="4114800" w="4446248">
                <a:moveTo>
                  <a:pt x="4446247" y="0"/>
                </a:moveTo>
                <a:lnTo>
                  <a:pt x="0" y="0"/>
                </a:lnTo>
                <a:lnTo>
                  <a:pt x="0" y="4114800"/>
                </a:lnTo>
                <a:lnTo>
                  <a:pt x="4446247" y="4114800"/>
                </a:lnTo>
                <a:lnTo>
                  <a:pt x="444624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439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44" t="0" r="-3644"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1" y="0"/>
            <a:ext cx="18282078" cy="10287000"/>
          </a:xfrm>
          <a:custGeom>
            <a:avLst/>
            <a:gdLst/>
            <a:ahLst/>
            <a:cxnLst/>
            <a:rect r="r" b="b" t="t" l="l"/>
            <a:pathLst>
              <a:path h="10287000" w="18282078">
                <a:moveTo>
                  <a:pt x="0" y="0"/>
                </a:moveTo>
                <a:lnTo>
                  <a:pt x="18282078" y="0"/>
                </a:lnTo>
                <a:lnTo>
                  <a:pt x="18282078" y="10287000"/>
                </a:lnTo>
                <a:lnTo>
                  <a:pt x="0" y="102870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126" t="-55785" r="-10510" b="-58008"/>
            </a:stretch>
          </a:blipFill>
        </p:spPr>
      </p:sp>
      <p:grpSp>
        <p:nvGrpSpPr>
          <p:cNvPr name="Group 3" id="3"/>
          <p:cNvGrpSpPr/>
          <p:nvPr/>
        </p:nvGrpSpPr>
        <p:grpSpPr>
          <a:xfrm rot="0">
            <a:off x="2450040" y="-1535199"/>
            <a:ext cx="13387920" cy="13357399"/>
            <a:chOff x="0" y="0"/>
            <a:chExt cx="17850560" cy="17809865"/>
          </a:xfrm>
        </p:grpSpPr>
        <p:sp>
          <p:nvSpPr>
            <p:cNvPr name="Freeform 4" id="4"/>
            <p:cNvSpPr/>
            <p:nvPr/>
          </p:nvSpPr>
          <p:spPr>
            <a:xfrm flipH="false" flipV="false" rot="0">
              <a:off x="0" y="426561"/>
              <a:ext cx="17850560" cy="16956744"/>
            </a:xfrm>
            <a:custGeom>
              <a:avLst/>
              <a:gdLst/>
              <a:ahLst/>
              <a:cxnLst/>
              <a:rect r="r" b="b" t="t" l="l"/>
              <a:pathLst>
                <a:path h="16956744" w="17850560">
                  <a:moveTo>
                    <a:pt x="0" y="0"/>
                  </a:moveTo>
                  <a:lnTo>
                    <a:pt x="17850560" y="0"/>
                  </a:lnTo>
                  <a:lnTo>
                    <a:pt x="17850560" y="16956743"/>
                  </a:lnTo>
                  <a:lnTo>
                    <a:pt x="0" y="16956743"/>
                  </a:lnTo>
                  <a:lnTo>
                    <a:pt x="0" y="0"/>
                  </a:lnTo>
                  <a:close/>
                </a:path>
              </a:pathLst>
            </a:custGeom>
            <a:blipFill>
              <a:blip r:embed="rId4"/>
              <a:stretch>
                <a:fillRect l="-81649" t="-42701" r="0" b="0"/>
              </a:stretch>
            </a:blipFill>
          </p:spPr>
        </p:sp>
        <p:sp>
          <p:nvSpPr>
            <p:cNvPr name="Freeform 5" id="5"/>
            <p:cNvSpPr/>
            <p:nvPr/>
          </p:nvSpPr>
          <p:spPr>
            <a:xfrm flipH="false" flipV="false" rot="0">
              <a:off x="209577" y="0"/>
              <a:ext cx="17431406" cy="17809865"/>
            </a:xfrm>
            <a:custGeom>
              <a:avLst/>
              <a:gdLst/>
              <a:ahLst/>
              <a:cxnLst/>
              <a:rect r="r" b="b" t="t" l="l"/>
              <a:pathLst>
                <a:path h="17809865" w="17431406">
                  <a:moveTo>
                    <a:pt x="0" y="0"/>
                  </a:moveTo>
                  <a:lnTo>
                    <a:pt x="17431406" y="0"/>
                  </a:lnTo>
                  <a:lnTo>
                    <a:pt x="17431406" y="17809865"/>
                  </a:lnTo>
                  <a:lnTo>
                    <a:pt x="0" y="17809865"/>
                  </a:lnTo>
                  <a:lnTo>
                    <a:pt x="0" y="0"/>
                  </a:lnTo>
                  <a:close/>
                </a:path>
              </a:pathLst>
            </a:custGeom>
            <a:blipFill>
              <a:blip r:embed="rId5"/>
              <a:stretch>
                <a:fillRect l="0" t="0" r="0" b="0"/>
              </a:stretch>
            </a:blipFill>
          </p:spPr>
        </p:sp>
      </p:grpSp>
      <p:sp>
        <p:nvSpPr>
          <p:cNvPr name="Freeform 6" id="6"/>
          <p:cNvSpPr/>
          <p:nvPr/>
        </p:nvSpPr>
        <p:spPr>
          <a:xfrm flipH="false" flipV="false" rot="0">
            <a:off x="15261970" y="4110128"/>
            <a:ext cx="4995399" cy="8229600"/>
          </a:xfrm>
          <a:custGeom>
            <a:avLst/>
            <a:gdLst/>
            <a:ahLst/>
            <a:cxnLst/>
            <a:rect r="r" b="b" t="t" l="l"/>
            <a:pathLst>
              <a:path h="8229600" w="4995399">
                <a:moveTo>
                  <a:pt x="0" y="0"/>
                </a:moveTo>
                <a:lnTo>
                  <a:pt x="4995399" y="0"/>
                </a:lnTo>
                <a:lnTo>
                  <a:pt x="4995399" y="8229600"/>
                </a:lnTo>
                <a:lnTo>
                  <a:pt x="0" y="8229600"/>
                </a:lnTo>
                <a:lnTo>
                  <a:pt x="0" y="0"/>
                </a:lnTo>
                <a:close/>
              </a:path>
            </a:pathLst>
          </a:custGeom>
          <a:blipFill>
            <a:blip r:embed="rId6"/>
            <a:stretch>
              <a:fillRect l="0" t="0" r="0" b="0"/>
            </a:stretch>
          </a:blipFill>
        </p:spPr>
      </p:sp>
      <p:sp>
        <p:nvSpPr>
          <p:cNvPr name="Freeform 7" id="7"/>
          <p:cNvSpPr/>
          <p:nvPr/>
        </p:nvSpPr>
        <p:spPr>
          <a:xfrm flipH="true" flipV="false" rot="0">
            <a:off x="-1971433" y="4609605"/>
            <a:ext cx="4995399" cy="8229600"/>
          </a:xfrm>
          <a:custGeom>
            <a:avLst/>
            <a:gdLst/>
            <a:ahLst/>
            <a:cxnLst/>
            <a:rect r="r" b="b" t="t" l="l"/>
            <a:pathLst>
              <a:path h="8229600" w="4995399">
                <a:moveTo>
                  <a:pt x="4995400" y="0"/>
                </a:moveTo>
                <a:lnTo>
                  <a:pt x="0" y="0"/>
                </a:lnTo>
                <a:lnTo>
                  <a:pt x="0" y="8229600"/>
                </a:lnTo>
                <a:lnTo>
                  <a:pt x="4995400" y="8229600"/>
                </a:lnTo>
                <a:lnTo>
                  <a:pt x="4995400" y="0"/>
                </a:lnTo>
                <a:close/>
              </a:path>
            </a:pathLst>
          </a:custGeom>
          <a:blipFill>
            <a:blip r:embed="rId6"/>
            <a:stretch>
              <a:fillRect l="0" t="0" r="0" b="0"/>
            </a:stretch>
          </a:blipFill>
        </p:spPr>
      </p:sp>
      <p:sp>
        <p:nvSpPr>
          <p:cNvPr name="Freeform 8" id="8"/>
          <p:cNvSpPr/>
          <p:nvPr/>
        </p:nvSpPr>
        <p:spPr>
          <a:xfrm flipH="true" flipV="false" rot="-1618263">
            <a:off x="-1369460" y="1046461"/>
            <a:ext cx="5571650" cy="3990694"/>
          </a:xfrm>
          <a:custGeom>
            <a:avLst/>
            <a:gdLst/>
            <a:ahLst/>
            <a:cxnLst/>
            <a:rect r="r" b="b" t="t" l="l"/>
            <a:pathLst>
              <a:path h="3990694" w="5571650">
                <a:moveTo>
                  <a:pt x="5571649" y="0"/>
                </a:moveTo>
                <a:lnTo>
                  <a:pt x="0" y="0"/>
                </a:lnTo>
                <a:lnTo>
                  <a:pt x="0" y="3990695"/>
                </a:lnTo>
                <a:lnTo>
                  <a:pt x="5571649" y="3990695"/>
                </a:lnTo>
                <a:lnTo>
                  <a:pt x="5571649" y="0"/>
                </a:lnTo>
                <a:close/>
              </a:path>
            </a:pathLst>
          </a:custGeom>
          <a:blipFill>
            <a:blip r:embed="rId7"/>
            <a:stretch>
              <a:fillRect l="0" t="0" r="0" b="0"/>
            </a:stretch>
          </a:blipFill>
        </p:spPr>
      </p:sp>
      <p:sp>
        <p:nvSpPr>
          <p:cNvPr name="Freeform 9" id="9"/>
          <p:cNvSpPr/>
          <p:nvPr/>
        </p:nvSpPr>
        <p:spPr>
          <a:xfrm flipH="true" flipV="false" rot="0">
            <a:off x="15009555" y="2506403"/>
            <a:ext cx="5812819" cy="1945713"/>
          </a:xfrm>
          <a:custGeom>
            <a:avLst/>
            <a:gdLst/>
            <a:ahLst/>
            <a:cxnLst/>
            <a:rect r="r" b="b" t="t" l="l"/>
            <a:pathLst>
              <a:path h="1945713" w="5812819">
                <a:moveTo>
                  <a:pt x="5812819" y="0"/>
                </a:moveTo>
                <a:lnTo>
                  <a:pt x="0" y="0"/>
                </a:lnTo>
                <a:lnTo>
                  <a:pt x="0" y="1945713"/>
                </a:lnTo>
                <a:lnTo>
                  <a:pt x="5812819" y="1945713"/>
                </a:lnTo>
                <a:lnTo>
                  <a:pt x="5812819" y="0"/>
                </a:lnTo>
                <a:close/>
              </a:path>
            </a:pathLst>
          </a:custGeom>
          <a:blipFill>
            <a:blip r:embed="rId8"/>
            <a:stretch>
              <a:fillRect l="0" t="0" r="0" b="0"/>
            </a:stretch>
          </a:blipFill>
        </p:spPr>
      </p:sp>
      <p:sp>
        <p:nvSpPr>
          <p:cNvPr name="Freeform 10" id="10"/>
          <p:cNvSpPr/>
          <p:nvPr/>
        </p:nvSpPr>
        <p:spPr>
          <a:xfrm flipH="false" flipV="false" rot="0">
            <a:off x="2005969" y="7361506"/>
            <a:ext cx="3423849" cy="4015175"/>
          </a:xfrm>
          <a:custGeom>
            <a:avLst/>
            <a:gdLst/>
            <a:ahLst/>
            <a:cxnLst/>
            <a:rect r="r" b="b" t="t" l="l"/>
            <a:pathLst>
              <a:path h="4015175" w="3423849">
                <a:moveTo>
                  <a:pt x="0" y="0"/>
                </a:moveTo>
                <a:lnTo>
                  <a:pt x="3423849" y="0"/>
                </a:lnTo>
                <a:lnTo>
                  <a:pt x="3423849" y="4015175"/>
                </a:lnTo>
                <a:lnTo>
                  <a:pt x="0" y="40151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43377" y="146006"/>
            <a:ext cx="15001247" cy="1038225"/>
          </a:xfrm>
          <a:prstGeom prst="rect">
            <a:avLst/>
          </a:prstGeom>
        </p:spPr>
        <p:txBody>
          <a:bodyPr anchor="t" rtlCol="false" tIns="0" lIns="0" bIns="0" rIns="0">
            <a:spAutoFit/>
          </a:bodyPr>
          <a:lstStyle/>
          <a:p>
            <a:pPr algn="ctr">
              <a:lnSpc>
                <a:spcPts val="8400"/>
              </a:lnSpc>
            </a:pPr>
            <a:r>
              <a:rPr lang="en-US" sz="6000">
                <a:solidFill>
                  <a:srgbClr val="FFFFFF"/>
                </a:solidFill>
                <a:latin typeface="Baloo"/>
                <a:ea typeface="Baloo"/>
                <a:cs typeface="Baloo"/>
                <a:sym typeface="Baloo"/>
              </a:rPr>
              <a:t>Tiềm năng của Python trong lập trình game</a:t>
            </a:r>
          </a:p>
        </p:txBody>
      </p:sp>
      <p:sp>
        <p:nvSpPr>
          <p:cNvPr name="TextBox 12" id="12"/>
          <p:cNvSpPr txBox="true"/>
          <p:nvPr/>
        </p:nvSpPr>
        <p:spPr>
          <a:xfrm rot="0">
            <a:off x="3717894" y="3057062"/>
            <a:ext cx="11221265" cy="85407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FFFFFF"/>
                </a:solidFill>
                <a:latin typeface="Baloo"/>
                <a:ea typeface="Baloo"/>
                <a:cs typeface="Baloo"/>
                <a:sym typeface="Baloo"/>
              </a:rPr>
              <a:t>Cú pháp đơn giản</a:t>
            </a:r>
          </a:p>
        </p:txBody>
      </p:sp>
      <p:sp>
        <p:nvSpPr>
          <p:cNvPr name="Freeform 13" id="13"/>
          <p:cNvSpPr/>
          <p:nvPr/>
        </p:nvSpPr>
        <p:spPr>
          <a:xfrm flipH="true" flipV="false" rot="0">
            <a:off x="13297631" y="6716818"/>
            <a:ext cx="3423849" cy="4015175"/>
          </a:xfrm>
          <a:custGeom>
            <a:avLst/>
            <a:gdLst/>
            <a:ahLst/>
            <a:cxnLst/>
            <a:rect r="r" b="b" t="t" l="l"/>
            <a:pathLst>
              <a:path h="4015175" w="3423849">
                <a:moveTo>
                  <a:pt x="3423849" y="0"/>
                </a:moveTo>
                <a:lnTo>
                  <a:pt x="0" y="0"/>
                </a:lnTo>
                <a:lnTo>
                  <a:pt x="0" y="4015174"/>
                </a:lnTo>
                <a:lnTo>
                  <a:pt x="3423849" y="4015174"/>
                </a:lnTo>
                <a:lnTo>
                  <a:pt x="342384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0">
            <a:off x="10595815" y="7771081"/>
            <a:ext cx="6663485" cy="3246935"/>
          </a:xfrm>
          <a:custGeom>
            <a:avLst/>
            <a:gdLst/>
            <a:ahLst/>
            <a:cxnLst/>
            <a:rect r="r" b="b" t="t" l="l"/>
            <a:pathLst>
              <a:path h="3246935" w="6663485">
                <a:moveTo>
                  <a:pt x="6663485" y="0"/>
                </a:moveTo>
                <a:lnTo>
                  <a:pt x="0" y="0"/>
                </a:lnTo>
                <a:lnTo>
                  <a:pt x="0" y="3246935"/>
                </a:lnTo>
                <a:lnTo>
                  <a:pt x="6663485" y="3246935"/>
                </a:lnTo>
                <a:lnTo>
                  <a:pt x="666348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3717894" y="5212823"/>
            <a:ext cx="11221265" cy="85407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FFFFFF"/>
                </a:solidFill>
                <a:latin typeface="Baloo"/>
                <a:ea typeface="Baloo"/>
                <a:cs typeface="Baloo"/>
                <a:sym typeface="Baloo"/>
              </a:rPr>
              <a:t>Tích hợp AI dễ dàng</a:t>
            </a:r>
          </a:p>
        </p:txBody>
      </p:sp>
      <p:sp>
        <p:nvSpPr>
          <p:cNvPr name="TextBox 16" id="16"/>
          <p:cNvSpPr txBox="true"/>
          <p:nvPr/>
        </p:nvSpPr>
        <p:spPr>
          <a:xfrm rot="0">
            <a:off x="3717894" y="4132688"/>
            <a:ext cx="11221265" cy="85407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FFFFFF"/>
                </a:solidFill>
                <a:latin typeface="Baloo"/>
                <a:ea typeface="Baloo"/>
                <a:cs typeface="Baloo"/>
                <a:sym typeface="Baloo"/>
              </a:rPr>
              <a:t>Thư viện hỗ trợ mạnh mẽ</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439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2159" y="0"/>
            <a:ext cx="21750159" cy="10287000"/>
          </a:xfrm>
          <a:custGeom>
            <a:avLst/>
            <a:gdLst/>
            <a:ahLst/>
            <a:cxnLst/>
            <a:rect r="r" b="b" t="t" l="l"/>
            <a:pathLst>
              <a:path h="10287000" w="21750159">
                <a:moveTo>
                  <a:pt x="0" y="0"/>
                </a:moveTo>
                <a:lnTo>
                  <a:pt x="21750159" y="0"/>
                </a:lnTo>
                <a:lnTo>
                  <a:pt x="21750159" y="10287000"/>
                </a:lnTo>
                <a:lnTo>
                  <a:pt x="0" y="10287000"/>
                </a:lnTo>
                <a:lnTo>
                  <a:pt x="0" y="0"/>
                </a:lnTo>
                <a:close/>
              </a:path>
            </a:pathLst>
          </a:custGeom>
          <a:blipFill>
            <a:blip r:embed="rId2"/>
            <a:stretch>
              <a:fillRect l="0" t="0" r="0" b="-3214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DAGmxHrKwQg</dc:identifier>
  <dcterms:modified xsi:type="dcterms:W3CDTF">2011-08-01T06:04:30Z</dcterms:modified>
  <cp:revision>1</cp:revision>
  <dc:title>The Sea</dc:title>
</cp:coreProperties>
</file>